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3"/>
  </p:notesMasterIdLst>
  <p:sldIdLst>
    <p:sldId id="364" r:id="rId2"/>
    <p:sldId id="365" r:id="rId3"/>
    <p:sldId id="358" r:id="rId4"/>
    <p:sldId id="256" r:id="rId5"/>
    <p:sldId id="266" r:id="rId6"/>
    <p:sldId id="259" r:id="rId7"/>
    <p:sldId id="311" r:id="rId8"/>
    <p:sldId id="312" r:id="rId9"/>
    <p:sldId id="366" r:id="rId10"/>
    <p:sldId id="367" r:id="rId11"/>
    <p:sldId id="368" r:id="rId12"/>
    <p:sldId id="369" r:id="rId13"/>
    <p:sldId id="370" r:id="rId14"/>
    <p:sldId id="287" r:id="rId15"/>
    <p:sldId id="371" r:id="rId16"/>
    <p:sldId id="374" r:id="rId17"/>
    <p:sldId id="375" r:id="rId18"/>
    <p:sldId id="263" r:id="rId19"/>
    <p:sldId id="376" r:id="rId20"/>
    <p:sldId id="377" r:id="rId21"/>
    <p:sldId id="378" r:id="rId22"/>
    <p:sldId id="379" r:id="rId23"/>
    <p:sldId id="381" r:id="rId24"/>
    <p:sldId id="380" r:id="rId25"/>
    <p:sldId id="382" r:id="rId26"/>
    <p:sldId id="383" r:id="rId27"/>
    <p:sldId id="384" r:id="rId28"/>
    <p:sldId id="289"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8" r:id="rId42"/>
    <p:sldId id="309" r:id="rId43"/>
    <p:sldId id="310" r:id="rId44"/>
    <p:sldId id="288" r:id="rId45"/>
    <p:sldId id="261" r:id="rId46"/>
    <p:sldId id="294" r:id="rId47"/>
    <p:sldId id="257" r:id="rId48"/>
    <p:sldId id="290" r:id="rId49"/>
    <p:sldId id="291" r:id="rId50"/>
    <p:sldId id="292" r:id="rId51"/>
    <p:sldId id="293" r:id="rId52"/>
  </p:sldIdLst>
  <p:sldSz cx="9144000" cy="5143500" type="screen16x9"/>
  <p:notesSz cx="6858000" cy="9144000"/>
  <p:embeddedFontLst>
    <p:embeddedFont>
      <p:font typeface="Barlow" panose="020B0604020202020204" charset="0"/>
      <p:regular r:id="rId54"/>
      <p:bold r:id="rId55"/>
      <p:italic r:id="rId56"/>
      <p:boldItalic r:id="rId57"/>
    </p:embeddedFont>
    <p:embeddedFont>
      <p:font typeface="Barlow Light" panose="020B060402020202020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Century Gothic" panose="020B0502020202020204" pitchFamily="34" charset="0"/>
      <p:regular r:id="rId66"/>
      <p:bold r:id="rId67"/>
      <p:italic r:id="rId68"/>
      <p:boldItalic r:id="rId69"/>
    </p:embeddedFont>
    <p:embeddedFont>
      <p:font typeface="Comfortaa" panose="020B0604020202020204" charset="0"/>
      <p:regular r:id="rId70"/>
      <p:bold r:id="rId71"/>
    </p:embeddedFont>
    <p:embeddedFont>
      <p:font typeface="Raleway Thin" panose="020B0604020202020204" charset="-52"/>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29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95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50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15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93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17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31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877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034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57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66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і об'єкт" type="obj">
  <p:cSld name="Заголовок і об'єкт">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346109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2" name="Google Shape;52;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c/ukrainernet/playlists" TargetMode="External"/><Relationship Id="rId3" Type="http://schemas.openxmlformats.org/officeDocument/2006/relationships/hyperlink" Target="https://vseosvita.ua/library/prezentacia-pro-zbrojni-sili-ukraini-suhoputni-vijska-castina-1-558224.html" TargetMode="External"/><Relationship Id="rId7" Type="http://schemas.openxmlformats.org/officeDocument/2006/relationships/hyperlink" Target="https://www.youtube.com/watch?v=kC2hyiMR1Qg&amp;list=LL&amp;index=45" TargetMode="External"/><Relationship Id="rId2" Type="http://schemas.openxmlformats.org/officeDocument/2006/relationships/hyperlink" Target="https://mon.gov.ua/storage/app/media/zagalna%20serednya/metodichni%20recomendazii/2022/08/20/02/Metod.rekomendatsiyi.do.provedennya.01.09.2022.pershoho.uroku.20.08.2022.pdf" TargetMode="External"/><Relationship Id="rId1" Type="http://schemas.openxmlformats.org/officeDocument/2006/relationships/slideLayout" Target="../slideLayouts/slideLayout4.xml"/><Relationship Id="rId6" Type="http://schemas.openxmlformats.org/officeDocument/2006/relationships/hyperlink" Target="https://vseosvita.ua/library/prezentatsiia-dlia-art-terapevtychnoho-uroku-pryvit-svite-ya-ukraina-560676.html" TargetMode="External"/><Relationship Id="rId5" Type="http://schemas.openxmlformats.org/officeDocument/2006/relationships/hyperlink" Target="https://vseosvita.ua/library/prezentacia-pro-zsu-suhoputni-vijska-zbrojni-sili-ukraini-dla-ditej-558227.html" TargetMode="External"/><Relationship Id="rId4" Type="http://schemas.openxmlformats.org/officeDocument/2006/relationships/hyperlink" Target="https://vseosvita.ua/library/prezentacia-pro-zsu-suhoputni-vijska-558225.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mon.gov.ua/storage/app/media/zagalna%20serednya/Navchalni.prohramy/2021/14.07/Model.navch.prohr.5-9.klas.NUSH-poetap.z.2022/Zar.lit.5-9-kl/Zar.lit.5-9-kl.Nikolenko.ta.in.14.07.pdf" TargetMode="External"/><Relationship Id="rId3" Type="http://schemas.openxmlformats.org/officeDocument/2006/relationships/hyperlink" Target="https://mon.gov.ua/storage/app/media/zagalna%20serednya/Navchalni.prohramy/2021/14.07/Model.navch.prohr.5-9.klas.NUSH-poetap.z.2022/Movno-literat.osv.hal/Ukr.mova.5-6-kl.Zabolotnyy.ta.in.14.07.21.pdf" TargetMode="External"/><Relationship Id="rId7" Type="http://schemas.openxmlformats.org/officeDocument/2006/relationships/hyperlink" Target="https://mon.gov.ua/storage/app/media/zagalna%20serednya/Navchalni.prohramy/2021/14.07/Model.navch.prohr.5-9.klas.NUSH-poetap.z.2022/Zar.lit.5-9-kl/Zar.lit.5-6-kl.Nikolenko.ta.in.14.07.pdf" TargetMode="External"/><Relationship Id="rId2" Type="http://schemas.openxmlformats.org/officeDocument/2006/relationships/hyperlink" Target="https://mon.gov.ua/storage/app/media/zagalna%20serednya/Navchalni.prohramy/2021/14.07/Model.navch.prohr.5-9.klas.NUSH-poetap.z.2022/Movno-literat.osv.hal/Ukr.mova.5-6-kl.Holub.Horoshkina.14.07.pdf" TargetMode="External"/><Relationship Id="rId1" Type="http://schemas.openxmlformats.org/officeDocument/2006/relationships/slideLayout" Target="../slideLayouts/slideLayout5.xml"/><Relationship Id="rId6" Type="http://schemas.openxmlformats.org/officeDocument/2006/relationships/hyperlink" Target="https://mon.gov.ua/storage/app/media/zagalna%20serednya/Navchalni.prohramy/2021/14.07/Model.navch.prohr.5-9.klas.NUSH-poetap.z.2022/Movno-literat.osv.hal/Ukr.lit.5-6-kl.Chumarna.Pastushenko.07.09.pdf" TargetMode="External"/><Relationship Id="rId11" Type="http://schemas.openxmlformats.org/officeDocument/2006/relationships/image" Target="../media/image5.png"/><Relationship Id="rId5" Type="http://schemas.openxmlformats.org/officeDocument/2006/relationships/hyperlink" Target="https://mon.gov.ua/storage/app/media/zagalna%20serednya/Navchalni.prohramy/2021/14.07/Model.navch.prohr.5-9.klas.NUSH-poetap.z.2022/Movno-literat.osv.hal/Ukr.lit.5-6-kl.Arkhypova.Sichkar.Shylo.14.07.pdf" TargetMode="External"/><Relationship Id="rId10" Type="http://schemas.openxmlformats.org/officeDocument/2006/relationships/hyperlink" Target="https://mon.gov.ua/storage/app/media/zagalna%20serednya/Navchalni.prohramy/2021/14.07/Model.navch.prohr.5-9.klas.NUSH-poetap.z.2022/Zar.lit.5-9-kl/Zar.lit.5-6.kl.Bohdanets-Biloskalenko.ta.in.04.10.pdf" TargetMode="External"/><Relationship Id="rId4" Type="http://schemas.openxmlformats.org/officeDocument/2006/relationships/hyperlink" Target="https://mon.gov.ua/storage/app/media/zagalna%20serednya/Navchalni.prohramy/2021/14.07/Model.navch.prohr.5-9.klas.NUSH-poetap.z.2022/Movno-literat.osv.hal/Ukr.lit.5-6-kl.Yatsenko.ta.in.14.07.pdf" TargetMode="External"/><Relationship Id="rId9" Type="http://schemas.openxmlformats.org/officeDocument/2006/relationships/hyperlink" Target="https://mon.gov.ua/storage/app/media/zagalna%20serednya/Navchalni.prohramy/2021/14.07/Model.navch.prohr.5-9.klas.NUSH-poetap.z.2022/Zar.lit.5-9-kl/Zar.lit.5-6-kl.Voloshchuk.14.07.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mC99CMln4MEbhW_G4v62ptgK8i0MpJAv/edit#gid=1559956736" TargetMode="External"/><Relationship Id="rId2" Type="http://schemas.openxmlformats.org/officeDocument/2006/relationships/hyperlink" Target="https://drive.google.com/file/d/1p9yEcZm2Z66tDnOWRK7Yq-y6tSnxIj41/view" TargetMode="External"/><Relationship Id="rId1" Type="http://schemas.openxmlformats.org/officeDocument/2006/relationships/slideLayout" Target="../slideLayouts/slideLayout4.xml"/><Relationship Id="rId6" Type="http://schemas.openxmlformats.org/officeDocument/2006/relationships/hyperlink" Target="https://imzo.gov.ua/movno-literaturna-osvitnia-haluz/" TargetMode="External"/><Relationship Id="rId5" Type="http://schemas.openxmlformats.org/officeDocument/2006/relationships/hyperlink" Target="https://imzo.gov.ua/model-ni-navchal-ni-prohramy/" TargetMode="External"/><Relationship Id="rId4" Type="http://schemas.openxmlformats.org/officeDocument/2006/relationships/hyperlink" Target="https://docs.google.com/document/d/1752o_ItOEWcbYK5y7b7B3-zUah9XlYKQ/edi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lib.imzo.gov.ua/yelektronn-vers-pdruchnikv/" TargetMode="External"/><Relationship Id="rId3" Type="http://schemas.openxmlformats.org/officeDocument/2006/relationships/hyperlink" Target="https://mon.gov.ua/ua/osvita/zagalna-serednya-osvita/navchalni-programi/navchalni-programi-5-9-klas" TargetMode="External"/><Relationship Id="rId7" Type="http://schemas.openxmlformats.org/officeDocument/2006/relationships/hyperlink" Target="https://mon.gov.ua/storage/app/media/zagalna%20serednya/programy-10-11-klas/2022/08/15/navchalna.programa-2022.zarubizhna.literatura-10-11-standart.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mon.gov.ua/ua/osvita/zagalna-serednya-osvita/navchalni-programi/navchalni-programi-dlya-10-11-klasiv" TargetMode="External"/><Relationship Id="rId5" Type="http://schemas.openxmlformats.org/officeDocument/2006/relationships/hyperlink" Target="https://mon.gov.ua/storage/app/media/zagalna%20serednya/programy-5-9-klas/2022/08/15/navchalna.programa-2022.zarubizhna.literatura-6-9.pdf" TargetMode="External"/><Relationship Id="rId4" Type="http://schemas.openxmlformats.org/officeDocument/2006/relationships/hyperlink" Target="https://mon.gov.ua/storage/app/media/zagalna%20serednya/programy-5-9-klas/onovlennya-12-2017/na-sajt-ukrayinska-literatura-5-9-z-chervonimdoc-2.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zakon.rada.gov.ua/laws/show/z1255-10#Tex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vvman.lutsk.ua/file/10-1685.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mon.gov.ua/storage/app/media/zagalna%20serednya/metodichni%20recomendazii/2022/08/20/02/Instruktazh-metod.rekom.shchodo.orhaniz.osv.protsesu.2022-2023.navchalnomu.rotsi.20.08.202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3" name="Заголовок 2">
            <a:extLst>
              <a:ext uri="{FF2B5EF4-FFF2-40B4-BE49-F238E27FC236}">
                <a16:creationId xmlns:a16="http://schemas.microsoft.com/office/drawing/2014/main" id="{E67F9BA7-28D2-4D27-8D82-B55CD5A70613}"/>
              </a:ext>
            </a:extLst>
          </p:cNvPr>
          <p:cNvSpPr>
            <a:spLocks noGrp="1"/>
          </p:cNvSpPr>
          <p:nvPr>
            <p:ph type="title"/>
          </p:nvPr>
        </p:nvSpPr>
        <p:spPr>
          <a:xfrm>
            <a:off x="655545" y="144996"/>
            <a:ext cx="7886700" cy="927427"/>
          </a:xfrm>
        </p:spPr>
        <p:txBody>
          <a:bodyPr>
            <a:normAutofit fontScale="90000"/>
          </a:bodyPr>
          <a:lstStyle/>
          <a:p>
            <a:pPr algn="ctr"/>
            <a:br>
              <a:rPr lang="uk-UA" dirty="0"/>
            </a:br>
            <a:r>
              <a:rPr lang="uk-UA" sz="4000" b="1" dirty="0"/>
              <a:t>Моніторинг присутності</a:t>
            </a:r>
          </a:p>
        </p:txBody>
      </p:sp>
      <p:pic>
        <p:nvPicPr>
          <p:cNvPr id="11" name="Рисунок 10">
            <a:extLst>
              <a:ext uri="{FF2B5EF4-FFF2-40B4-BE49-F238E27FC236}">
                <a16:creationId xmlns:a16="http://schemas.microsoft.com/office/drawing/2014/main" id="{190E1255-0E3B-4206-8FBA-1C4A89E62FAE}"/>
              </a:ext>
            </a:extLst>
          </p:cNvPr>
          <p:cNvPicPr>
            <a:picLocks noChangeAspect="1"/>
          </p:cNvPicPr>
          <p:nvPr/>
        </p:nvPicPr>
        <p:blipFill>
          <a:blip r:embed="rId3"/>
          <a:stretch>
            <a:fillRect/>
          </a:stretch>
        </p:blipFill>
        <p:spPr>
          <a:xfrm>
            <a:off x="1694499" y="1444008"/>
            <a:ext cx="6215061" cy="3107531"/>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1" y="144996"/>
            <a:ext cx="1448709" cy="1251867"/>
          </a:xfrm>
          <a:prstGeom prst="rect">
            <a:avLst/>
          </a:prstGeom>
        </p:spPr>
      </p:pic>
    </p:spTree>
    <p:extLst>
      <p:ext uri="{BB962C8B-B14F-4D97-AF65-F5344CB8AC3E}">
        <p14:creationId xmlns:p14="http://schemas.microsoft.com/office/powerpoint/2010/main" val="161584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69631-4FBA-46B9-A145-3728BBB94427}"/>
              </a:ext>
            </a:extLst>
          </p:cNvPr>
          <p:cNvSpPr>
            <a:spLocks noGrp="1"/>
          </p:cNvSpPr>
          <p:nvPr>
            <p:ph type="title"/>
          </p:nvPr>
        </p:nvSpPr>
        <p:spPr>
          <a:xfrm>
            <a:off x="423559" y="202188"/>
            <a:ext cx="8516471" cy="1082700"/>
          </a:xfrm>
        </p:spPr>
        <p:txBody>
          <a:bodyPr/>
          <a:lstStyle/>
          <a:p>
            <a:r>
              <a:rPr lang="uk-UA" sz="2800" b="1" dirty="0">
                <a:effectLst>
                  <a:outerShdw blurRad="38100" dist="38100" dir="2700000" algn="tl">
                    <a:srgbClr val="000000">
                      <a:alpha val="43137"/>
                    </a:srgbClr>
                  </a:outerShdw>
                </a:effectLst>
                <a:hlinkClick r:id="rId2"/>
              </a:rPr>
              <a:t>Перший урок в новому навчальному році проводиться на тему «Ми українці: честь і слава незламним!»</a:t>
            </a: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B344CC0B-739D-470E-B728-ABA6559D7A92}"/>
              </a:ext>
            </a:extLst>
          </p:cNvPr>
          <p:cNvSpPr>
            <a:spLocks noGrp="1"/>
          </p:cNvSpPr>
          <p:nvPr>
            <p:ph type="body" idx="1"/>
          </p:nvPr>
        </p:nvSpPr>
        <p:spPr>
          <a:xfrm>
            <a:off x="0" y="1193576"/>
            <a:ext cx="4462207" cy="3932638"/>
          </a:xfrm>
        </p:spPr>
        <p:txBody>
          <a:bodyPr/>
          <a:lstStyle/>
          <a:p>
            <a:pPr marL="114300" indent="0">
              <a:buNone/>
            </a:pPr>
            <a:r>
              <a:rPr lang="uk-UA" sz="1600" i="1" u="sng" dirty="0"/>
              <a:t>Метою уроку є:</a:t>
            </a:r>
          </a:p>
          <a:p>
            <a:pPr>
              <a:buFont typeface="Wingdings" panose="05000000000000000000" pitchFamily="2" charset="2"/>
              <a:buChar char="ü"/>
            </a:pPr>
            <a:r>
              <a:rPr lang="uk-UA" sz="1400" dirty="0"/>
              <a:t>Виховання почуття гордості й приналежності до незламного українського народу, який героїчно боронить власну державу;</a:t>
            </a:r>
          </a:p>
          <a:p>
            <a:pPr>
              <a:buFont typeface="Wingdings" panose="05000000000000000000" pitchFamily="2" charset="2"/>
              <a:buChar char="ü"/>
            </a:pPr>
            <a:r>
              <a:rPr lang="uk-UA" sz="1400" dirty="0"/>
              <a:t>Глибокої пошани до загиблих героїв і вшанування їх світлої пам’яті;</a:t>
            </a:r>
          </a:p>
          <a:p>
            <a:pPr>
              <a:buFont typeface="Wingdings" panose="05000000000000000000" pitchFamily="2" charset="2"/>
              <a:buChar char="ü"/>
            </a:pPr>
            <a:r>
              <a:rPr lang="uk-UA" sz="1400" dirty="0"/>
              <a:t>Поваги до Збройних сил України  й усіх причетних до справи захисту нашої Вітчизни і вдячності їм;</a:t>
            </a:r>
          </a:p>
          <a:p>
            <a:pPr>
              <a:buFont typeface="Wingdings" panose="05000000000000000000" pitchFamily="2" charset="2"/>
              <a:buChar char="ü"/>
            </a:pPr>
            <a:r>
              <a:rPr lang="uk-UA" sz="1400" dirty="0"/>
              <a:t>Співчуття до людей, калічених війною, до родичів тих, хто загинув на війні, тих, хто втратив житло або був змушений його покинути;</a:t>
            </a:r>
          </a:p>
          <a:p>
            <a:pPr>
              <a:buFont typeface="Wingdings" panose="05000000000000000000" pitchFamily="2" charset="2"/>
              <a:buChar char="ü"/>
            </a:pPr>
            <a:r>
              <a:rPr lang="uk-UA" sz="1400" dirty="0"/>
              <a:t>Стійкості до впливів пропаганди країни агресора</a:t>
            </a:r>
            <a:endParaRPr lang="ru-RU" sz="1400" dirty="0"/>
          </a:p>
        </p:txBody>
      </p:sp>
      <p:sp>
        <p:nvSpPr>
          <p:cNvPr id="4" name="Текст 3">
            <a:extLst>
              <a:ext uri="{FF2B5EF4-FFF2-40B4-BE49-F238E27FC236}">
                <a16:creationId xmlns:a16="http://schemas.microsoft.com/office/drawing/2014/main" id="{F9E8DE97-D358-4C78-B3E2-539DBABA6E6E}"/>
              </a:ext>
            </a:extLst>
          </p:cNvPr>
          <p:cNvSpPr>
            <a:spLocks noGrp="1"/>
          </p:cNvSpPr>
          <p:nvPr>
            <p:ph type="body" idx="2"/>
          </p:nvPr>
        </p:nvSpPr>
        <p:spPr>
          <a:xfrm>
            <a:off x="4462207" y="1216105"/>
            <a:ext cx="4533925" cy="3586327"/>
          </a:xfrm>
        </p:spPr>
        <p:txBody>
          <a:bodyPr/>
          <a:lstStyle/>
          <a:p>
            <a:pPr marL="114300" indent="0">
              <a:buNone/>
            </a:pPr>
            <a:r>
              <a:rPr lang="uk-UA" i="1" u="sng" dirty="0"/>
              <a:t>На допомогу вчителю:</a:t>
            </a:r>
          </a:p>
          <a:p>
            <a:pPr>
              <a:buFont typeface="Wingdings" panose="05000000000000000000" pitchFamily="2" charset="2"/>
              <a:buChar char="ü"/>
            </a:pPr>
            <a:r>
              <a:rPr lang="ru-RU" sz="1400" dirty="0">
                <a:hlinkClick r:id="rId3"/>
              </a:rPr>
              <a:t>Презентація про </a:t>
            </a:r>
            <a:r>
              <a:rPr lang="ru-RU" sz="1400" dirty="0" err="1">
                <a:hlinkClick r:id="rId3"/>
              </a:rPr>
              <a:t>Збройні</a:t>
            </a:r>
            <a:r>
              <a:rPr lang="ru-RU" sz="1400" dirty="0">
                <a:hlinkClick r:id="rId3"/>
              </a:rPr>
              <a:t> </a:t>
            </a:r>
            <a:r>
              <a:rPr lang="ru-RU" sz="1400" dirty="0" err="1">
                <a:hlinkClick r:id="rId3"/>
              </a:rPr>
              <a:t>сили</a:t>
            </a:r>
            <a:r>
              <a:rPr lang="ru-RU" sz="1400" dirty="0">
                <a:hlinkClick r:id="rId3"/>
              </a:rPr>
              <a:t> </a:t>
            </a:r>
            <a:r>
              <a:rPr lang="ru-RU" sz="1400" dirty="0" err="1">
                <a:hlinkClick r:id="rId3"/>
              </a:rPr>
              <a:t>України</a:t>
            </a:r>
            <a:r>
              <a:rPr lang="ru-RU" sz="1400" dirty="0">
                <a:hlinkClick r:id="rId3"/>
              </a:rPr>
              <a:t> - </a:t>
            </a:r>
            <a:r>
              <a:rPr lang="ru-RU" sz="1400" dirty="0" err="1">
                <a:hlinkClick r:id="rId3"/>
              </a:rPr>
              <a:t>Сухопутні</a:t>
            </a:r>
            <a:r>
              <a:rPr lang="ru-RU" sz="1400" dirty="0">
                <a:hlinkClick r:id="rId3"/>
              </a:rPr>
              <a:t> </a:t>
            </a:r>
            <a:r>
              <a:rPr lang="ru-RU" sz="1400" dirty="0" err="1">
                <a:hlinkClick r:id="rId3"/>
              </a:rPr>
              <a:t>війська</a:t>
            </a:r>
            <a:r>
              <a:rPr lang="ru-RU" sz="1400" dirty="0">
                <a:hlinkClick r:id="rId3"/>
              </a:rPr>
              <a:t> (</a:t>
            </a:r>
            <a:r>
              <a:rPr lang="ru-RU" sz="1400" dirty="0" err="1">
                <a:hlinkClick r:id="rId3"/>
              </a:rPr>
              <a:t>частина</a:t>
            </a:r>
            <a:r>
              <a:rPr lang="ru-RU" sz="1400" dirty="0">
                <a:hlinkClick r:id="rId3"/>
              </a:rPr>
              <a:t> 1)</a:t>
            </a:r>
            <a:endParaRPr lang="ru-RU" sz="1400" dirty="0"/>
          </a:p>
          <a:p>
            <a:pPr>
              <a:buFont typeface="Wingdings" panose="05000000000000000000" pitchFamily="2" charset="2"/>
              <a:buChar char="ü"/>
            </a:pPr>
            <a:r>
              <a:rPr lang="ru-RU" sz="1400" dirty="0">
                <a:hlinkClick r:id="rId4"/>
              </a:rPr>
              <a:t>Презентація про </a:t>
            </a:r>
            <a:r>
              <a:rPr lang="ru-RU" sz="1400" dirty="0" err="1">
                <a:hlinkClick r:id="rId4"/>
              </a:rPr>
              <a:t>Збройні</a:t>
            </a:r>
            <a:r>
              <a:rPr lang="ru-RU" sz="1400" dirty="0">
                <a:hlinkClick r:id="rId4"/>
              </a:rPr>
              <a:t> </a:t>
            </a:r>
            <a:r>
              <a:rPr lang="ru-RU" sz="1400" dirty="0" err="1">
                <a:hlinkClick r:id="rId4"/>
              </a:rPr>
              <a:t>сили</a:t>
            </a:r>
            <a:r>
              <a:rPr lang="ru-RU" sz="1400" dirty="0">
                <a:hlinkClick r:id="rId4"/>
              </a:rPr>
              <a:t> </a:t>
            </a:r>
            <a:r>
              <a:rPr lang="ru-RU" sz="1400" dirty="0" err="1">
                <a:hlinkClick r:id="rId4"/>
              </a:rPr>
              <a:t>України</a:t>
            </a:r>
            <a:r>
              <a:rPr lang="ru-RU" sz="1400" dirty="0">
                <a:hlinkClick r:id="rId4"/>
              </a:rPr>
              <a:t> - </a:t>
            </a:r>
            <a:r>
              <a:rPr lang="ru-RU" sz="1400" dirty="0" err="1">
                <a:hlinkClick r:id="rId4"/>
              </a:rPr>
              <a:t>Сухопутні</a:t>
            </a:r>
            <a:r>
              <a:rPr lang="ru-RU" sz="1400" dirty="0">
                <a:hlinkClick r:id="rId4"/>
              </a:rPr>
              <a:t> </a:t>
            </a:r>
            <a:r>
              <a:rPr lang="ru-RU" sz="1400" dirty="0" err="1">
                <a:hlinkClick r:id="rId4"/>
              </a:rPr>
              <a:t>війська</a:t>
            </a:r>
            <a:r>
              <a:rPr lang="ru-RU" sz="1400" dirty="0">
                <a:hlinkClick r:id="rId4"/>
              </a:rPr>
              <a:t> (</a:t>
            </a:r>
            <a:r>
              <a:rPr lang="ru-RU" sz="1400" dirty="0" err="1">
                <a:hlinkClick r:id="rId4"/>
              </a:rPr>
              <a:t>частина</a:t>
            </a:r>
            <a:r>
              <a:rPr lang="ru-RU" sz="1400" dirty="0">
                <a:hlinkClick r:id="rId4"/>
              </a:rPr>
              <a:t> 2)</a:t>
            </a:r>
            <a:endParaRPr lang="ru-RU" sz="1400" dirty="0"/>
          </a:p>
          <a:p>
            <a:pPr>
              <a:buFont typeface="Wingdings" panose="05000000000000000000" pitchFamily="2" charset="2"/>
              <a:buChar char="ü"/>
            </a:pPr>
            <a:r>
              <a:rPr lang="ru-RU" sz="1400" dirty="0">
                <a:hlinkClick r:id="rId5"/>
              </a:rPr>
              <a:t>Презентація про </a:t>
            </a:r>
            <a:r>
              <a:rPr lang="ru-RU" sz="1400" dirty="0" err="1">
                <a:hlinkClick r:id="rId5"/>
              </a:rPr>
              <a:t>Збройні</a:t>
            </a:r>
            <a:r>
              <a:rPr lang="ru-RU" sz="1400" dirty="0">
                <a:hlinkClick r:id="rId5"/>
              </a:rPr>
              <a:t> </a:t>
            </a:r>
            <a:r>
              <a:rPr lang="ru-RU" sz="1400" dirty="0" err="1">
                <a:hlinkClick r:id="rId5"/>
              </a:rPr>
              <a:t>сили</a:t>
            </a:r>
            <a:r>
              <a:rPr lang="ru-RU" sz="1400" dirty="0">
                <a:hlinkClick r:id="rId5"/>
              </a:rPr>
              <a:t> </a:t>
            </a:r>
            <a:r>
              <a:rPr lang="ru-RU" sz="1400" dirty="0" err="1">
                <a:hlinkClick r:id="rId5"/>
              </a:rPr>
              <a:t>України</a:t>
            </a:r>
            <a:r>
              <a:rPr lang="ru-RU" sz="1400" dirty="0">
                <a:hlinkClick r:id="rId5"/>
              </a:rPr>
              <a:t> - </a:t>
            </a:r>
            <a:r>
              <a:rPr lang="ru-RU" sz="1400" dirty="0" err="1">
                <a:hlinkClick r:id="rId5"/>
              </a:rPr>
              <a:t>Сухопутні</a:t>
            </a:r>
            <a:r>
              <a:rPr lang="ru-RU" sz="1400" dirty="0">
                <a:hlinkClick r:id="rId5"/>
              </a:rPr>
              <a:t> </a:t>
            </a:r>
            <a:r>
              <a:rPr lang="ru-RU" sz="1400" dirty="0" err="1">
                <a:hlinkClick r:id="rId5"/>
              </a:rPr>
              <a:t>війська</a:t>
            </a:r>
            <a:r>
              <a:rPr lang="ru-RU" sz="1400" dirty="0">
                <a:hlinkClick r:id="rId5"/>
              </a:rPr>
              <a:t> (</a:t>
            </a:r>
            <a:r>
              <a:rPr lang="ru-RU" sz="1400" dirty="0" err="1">
                <a:hlinkClick r:id="rId5"/>
              </a:rPr>
              <a:t>частина</a:t>
            </a:r>
            <a:r>
              <a:rPr lang="ru-RU" sz="1400" dirty="0">
                <a:hlinkClick r:id="rId5"/>
              </a:rPr>
              <a:t> 3)</a:t>
            </a:r>
            <a:endParaRPr lang="ru-RU" sz="1400" dirty="0"/>
          </a:p>
          <a:p>
            <a:pPr>
              <a:buFont typeface="Wingdings" panose="05000000000000000000" pitchFamily="2" charset="2"/>
              <a:buChar char="ü"/>
            </a:pPr>
            <a:r>
              <a:rPr lang="ru-RU" sz="1400" dirty="0">
                <a:hlinkClick r:id="rId6"/>
              </a:rPr>
              <a:t>Презентація для арт-</a:t>
            </a:r>
            <a:r>
              <a:rPr lang="ru-RU" sz="1400" dirty="0" err="1">
                <a:hlinkClick r:id="rId6"/>
              </a:rPr>
              <a:t>терапевтичного</a:t>
            </a:r>
            <a:r>
              <a:rPr lang="ru-RU" sz="1400" dirty="0">
                <a:hlinkClick r:id="rId6"/>
              </a:rPr>
              <a:t> уроку "</a:t>
            </a:r>
            <a:r>
              <a:rPr lang="ru-RU" sz="1400" dirty="0" err="1">
                <a:hlinkClick r:id="rId6"/>
              </a:rPr>
              <a:t>Привіт</a:t>
            </a:r>
            <a:r>
              <a:rPr lang="ru-RU" sz="1400" dirty="0">
                <a:hlinkClick r:id="rId6"/>
              </a:rPr>
              <a:t>, </a:t>
            </a:r>
            <a:r>
              <a:rPr lang="ru-RU" sz="1400" dirty="0" err="1">
                <a:hlinkClick r:id="rId6"/>
              </a:rPr>
              <a:t>світе</a:t>
            </a:r>
            <a:r>
              <a:rPr lang="ru-RU" sz="1400" dirty="0">
                <a:hlinkClick r:id="rId6"/>
              </a:rPr>
              <a:t>. Я - </a:t>
            </a:r>
            <a:r>
              <a:rPr lang="ru-RU" sz="1400" dirty="0" err="1">
                <a:hlinkClick r:id="rId6"/>
              </a:rPr>
              <a:t>Україна</a:t>
            </a:r>
            <a:r>
              <a:rPr lang="ru-RU" sz="1400" dirty="0">
                <a:hlinkClick r:id="rId6"/>
              </a:rPr>
              <a:t>!"</a:t>
            </a:r>
            <a:endParaRPr lang="ru-RU" sz="1400" dirty="0"/>
          </a:p>
          <a:p>
            <a:pPr>
              <a:buFont typeface="Wingdings" panose="05000000000000000000" pitchFamily="2" charset="2"/>
              <a:buChar char="ü"/>
            </a:pPr>
            <a:r>
              <a:rPr lang="ru-RU" sz="1400" dirty="0" err="1">
                <a:hlinkClick r:id="rId7"/>
              </a:rPr>
              <a:t>Привіт</a:t>
            </a:r>
            <a:r>
              <a:rPr lang="ru-RU" sz="1400" dirty="0">
                <a:hlinkClick r:id="rId7"/>
              </a:rPr>
              <a:t>, </a:t>
            </a:r>
            <a:r>
              <a:rPr lang="ru-RU" sz="1400" dirty="0" err="1">
                <a:hlinkClick r:id="rId7"/>
              </a:rPr>
              <a:t>світе</a:t>
            </a:r>
            <a:r>
              <a:rPr lang="ru-RU" sz="1400" dirty="0">
                <a:hlinkClick r:id="rId7"/>
              </a:rPr>
              <a:t>. Я — </a:t>
            </a:r>
            <a:r>
              <a:rPr lang="ru-RU" sz="1400" dirty="0" err="1">
                <a:hlinkClick r:id="rId7"/>
              </a:rPr>
              <a:t>Україна</a:t>
            </a:r>
            <a:r>
              <a:rPr lang="ru-RU" sz="1400" dirty="0">
                <a:hlinkClick r:id="rId7"/>
              </a:rPr>
              <a:t>! (</a:t>
            </a:r>
            <a:r>
              <a:rPr lang="ru-RU" sz="1400" dirty="0" err="1">
                <a:hlinkClick r:id="rId7"/>
              </a:rPr>
              <a:t>відео</a:t>
            </a:r>
            <a:r>
              <a:rPr lang="ru-RU" sz="1400" dirty="0">
                <a:hlinkClick r:id="rId7"/>
              </a:rPr>
              <a:t>)</a:t>
            </a:r>
            <a:endParaRPr lang="ru-RU" sz="1400" dirty="0"/>
          </a:p>
          <a:p>
            <a:pPr>
              <a:buFont typeface="Wingdings" panose="05000000000000000000" pitchFamily="2" charset="2"/>
              <a:buChar char="ü"/>
            </a:pPr>
            <a:r>
              <a:rPr lang="en-US" sz="1400" dirty="0" err="1">
                <a:hlinkClick r:id="rId8"/>
              </a:rPr>
              <a:t>Ukra</a:t>
            </a:r>
            <a:r>
              <a:rPr lang="ru-RU" sz="1400" dirty="0">
                <a:hlinkClick r:id="rId8"/>
              </a:rPr>
              <a:t>ї</a:t>
            </a:r>
            <a:r>
              <a:rPr lang="en-US" sz="1400" dirty="0" err="1">
                <a:hlinkClick r:id="rId8"/>
              </a:rPr>
              <a:t>ner</a:t>
            </a:r>
            <a:r>
              <a:rPr lang="uk-UA" sz="1400" dirty="0">
                <a:hlinkClick r:id="rId8"/>
              </a:rPr>
              <a:t> (канал </a:t>
            </a:r>
            <a:r>
              <a:rPr lang="en-US" sz="1400" dirty="0">
                <a:hlinkClick r:id="rId8"/>
              </a:rPr>
              <a:t>You Tube </a:t>
            </a:r>
            <a:r>
              <a:rPr lang="uk-UA" sz="1400" dirty="0">
                <a:hlinkClick r:id="rId8"/>
              </a:rPr>
              <a:t>)</a:t>
            </a:r>
            <a:endParaRPr lang="ru-RU" sz="1400" dirty="0"/>
          </a:p>
        </p:txBody>
      </p:sp>
      <p:sp>
        <p:nvSpPr>
          <p:cNvPr id="5" name="Номер слайда 4">
            <a:extLst>
              <a:ext uri="{FF2B5EF4-FFF2-40B4-BE49-F238E27FC236}">
                <a16:creationId xmlns:a16="http://schemas.microsoft.com/office/drawing/2014/main" id="{CDA4831A-4B75-4A21-A4E8-E3FEFF0E4D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42240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9593B-4550-49CF-AAC7-E733CE63020F}"/>
              </a:ext>
            </a:extLst>
          </p:cNvPr>
          <p:cNvSpPr>
            <a:spLocks noGrp="1"/>
          </p:cNvSpPr>
          <p:nvPr>
            <p:ph type="title"/>
          </p:nvPr>
        </p:nvSpPr>
        <p:spPr>
          <a:xfrm>
            <a:off x="457199" y="605600"/>
            <a:ext cx="8525435" cy="685318"/>
          </a:xfrm>
        </p:spPr>
        <p:txBody>
          <a:bodyPr/>
          <a:lstStyle/>
          <a:p>
            <a:r>
              <a:rPr lang="uk-UA" sz="2400" b="1" i="1" u="sng" dirty="0"/>
              <a:t>Модельні навчальні програми </a:t>
            </a:r>
            <a:r>
              <a:rPr lang="uk-UA" sz="2400" b="1" dirty="0"/>
              <a:t>на рівні закладу освіти мають бути конкретизовані </a:t>
            </a:r>
            <a:r>
              <a:rPr lang="uk-UA" sz="2400" b="1" i="1" u="sng" dirty="0"/>
              <a:t>у навчальні програми</a:t>
            </a:r>
            <a:endParaRPr lang="ru-RU" sz="2400" b="1" i="1" u="sng" dirty="0"/>
          </a:p>
        </p:txBody>
      </p:sp>
      <p:sp>
        <p:nvSpPr>
          <p:cNvPr id="3" name="Текст 2">
            <a:extLst>
              <a:ext uri="{FF2B5EF4-FFF2-40B4-BE49-F238E27FC236}">
                <a16:creationId xmlns:a16="http://schemas.microsoft.com/office/drawing/2014/main" id="{13DD03C5-4468-4433-9240-8832C70B045A}"/>
              </a:ext>
            </a:extLst>
          </p:cNvPr>
          <p:cNvSpPr>
            <a:spLocks noGrp="1"/>
          </p:cNvSpPr>
          <p:nvPr>
            <p:ph type="body" idx="1"/>
          </p:nvPr>
        </p:nvSpPr>
        <p:spPr>
          <a:xfrm>
            <a:off x="367553" y="1475797"/>
            <a:ext cx="3137647" cy="2952768"/>
          </a:xfrm>
        </p:spPr>
        <p:txBody>
          <a:bodyPr/>
          <a:lstStyle/>
          <a:p>
            <a:pPr marL="127000" indent="0">
              <a:buNone/>
            </a:pPr>
            <a:r>
              <a:rPr lang="uk-UA" sz="1400" i="1" u="sng" dirty="0"/>
              <a:t>Навчальна програма має містити:</a:t>
            </a:r>
          </a:p>
          <a:p>
            <a:pPr>
              <a:buFont typeface="Wingdings" panose="05000000000000000000" pitchFamily="2" charset="2"/>
              <a:buChar char="ü"/>
            </a:pPr>
            <a:r>
              <a:rPr lang="uk-UA" sz="1400" b="1" i="1" dirty="0"/>
              <a:t>Опис результатів навчання</a:t>
            </a:r>
            <a:r>
              <a:rPr lang="uk-UA" sz="1400" dirty="0"/>
              <a:t> в обсязі не меншому ніж визначено Держстандартом та/або відповідною модельною навчальною програмою;</a:t>
            </a:r>
          </a:p>
          <a:p>
            <a:pPr>
              <a:buFont typeface="Wingdings" panose="05000000000000000000" pitchFamily="2" charset="2"/>
              <a:buChar char="ü"/>
            </a:pPr>
            <a:r>
              <a:rPr lang="uk-UA" sz="1400" b="1" i="1" dirty="0"/>
              <a:t>Розподіл навчальних годин </a:t>
            </a:r>
            <a:r>
              <a:rPr lang="uk-UA" sz="1400" dirty="0"/>
              <a:t>на вивчення кожного тематичного блоку;</a:t>
            </a:r>
          </a:p>
          <a:p>
            <a:pPr>
              <a:buFont typeface="Wingdings" panose="05000000000000000000" pitchFamily="2" charset="2"/>
              <a:buChar char="ü"/>
            </a:pPr>
            <a:r>
              <a:rPr lang="uk-UA" sz="1400" b="1" i="1" dirty="0"/>
              <a:t>Опис видів навчальної діяльності</a:t>
            </a:r>
            <a:endParaRPr lang="ru-RU" sz="1400" b="1" i="1" dirty="0"/>
          </a:p>
        </p:txBody>
      </p:sp>
      <p:sp>
        <p:nvSpPr>
          <p:cNvPr id="4" name="Текст 3">
            <a:extLst>
              <a:ext uri="{FF2B5EF4-FFF2-40B4-BE49-F238E27FC236}">
                <a16:creationId xmlns:a16="http://schemas.microsoft.com/office/drawing/2014/main" id="{866E841E-1B7F-4ED7-B30E-1D756A8C33FD}"/>
              </a:ext>
            </a:extLst>
          </p:cNvPr>
          <p:cNvSpPr>
            <a:spLocks noGrp="1"/>
          </p:cNvSpPr>
          <p:nvPr>
            <p:ph type="body" idx="2"/>
          </p:nvPr>
        </p:nvSpPr>
        <p:spPr>
          <a:xfrm>
            <a:off x="4141694" y="1475796"/>
            <a:ext cx="4769224" cy="3445827"/>
          </a:xfrm>
        </p:spPr>
        <p:txBody>
          <a:bodyPr/>
          <a:lstStyle/>
          <a:p>
            <a:pPr marL="127000" indent="0">
              <a:buNone/>
            </a:pPr>
            <a:r>
              <a:rPr lang="uk-UA" sz="1400" i="1" u="sng" dirty="0"/>
              <a:t>Розробляючи навчальну програму педагоги можуть вносити зміни у зміст пропонований модельною навчальною програмою:</a:t>
            </a:r>
          </a:p>
          <a:p>
            <a:pPr>
              <a:buFont typeface="Wingdings" panose="05000000000000000000" pitchFamily="2" charset="2"/>
              <a:buChar char="ü"/>
            </a:pPr>
            <a:r>
              <a:rPr lang="uk-UA" sz="1400" dirty="0"/>
              <a:t>Доповнювати зміст програми, включаючи регіональний компонент;</a:t>
            </a:r>
          </a:p>
          <a:p>
            <a:pPr>
              <a:buFont typeface="Wingdings" panose="05000000000000000000" pitchFamily="2" charset="2"/>
              <a:buChar char="ü"/>
            </a:pPr>
            <a:r>
              <a:rPr lang="uk-UA" sz="1400" dirty="0"/>
              <a:t>Розширювати/поглиблювати/ущільнювати зміст окремих елементів програми зважаючи на потреби учнів, матеріально-технічне забезпечення закладу освіти;</a:t>
            </a:r>
          </a:p>
          <a:p>
            <a:pPr>
              <a:buFont typeface="Wingdings" panose="05000000000000000000" pitchFamily="2" charset="2"/>
              <a:buChar char="ü"/>
            </a:pPr>
            <a:r>
              <a:rPr lang="uk-UA" sz="1400" dirty="0"/>
              <a:t>Доповнювати тематику практичних/творчих робіт;</a:t>
            </a:r>
          </a:p>
          <a:p>
            <a:pPr>
              <a:buFont typeface="Wingdings" panose="05000000000000000000" pitchFamily="2" charset="2"/>
              <a:buChar char="ü"/>
            </a:pPr>
            <a:r>
              <a:rPr lang="uk-UA" sz="1400" dirty="0"/>
              <a:t>Вилучити окремі питання , з метою уникнення надмірної деталізації змісту навчального матеріалу</a:t>
            </a:r>
            <a:endParaRPr lang="ru-RU" sz="1400" dirty="0"/>
          </a:p>
        </p:txBody>
      </p:sp>
      <p:sp>
        <p:nvSpPr>
          <p:cNvPr id="6" name="Номер слайда 5">
            <a:extLst>
              <a:ext uri="{FF2B5EF4-FFF2-40B4-BE49-F238E27FC236}">
                <a16:creationId xmlns:a16="http://schemas.microsoft.com/office/drawing/2014/main" id="{F1B76B33-F4E8-46EA-8D76-F406B069DB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TextBox 6">
            <a:extLst>
              <a:ext uri="{FF2B5EF4-FFF2-40B4-BE49-F238E27FC236}">
                <a16:creationId xmlns:a16="http://schemas.microsoft.com/office/drawing/2014/main" id="{ACC3A2B0-3A29-4937-B406-7EAA2494157E}"/>
              </a:ext>
            </a:extLst>
          </p:cNvPr>
          <p:cNvSpPr txBox="1"/>
          <p:nvPr/>
        </p:nvSpPr>
        <p:spPr>
          <a:xfrm>
            <a:off x="4374776" y="4717161"/>
            <a:ext cx="4652682" cy="307777"/>
          </a:xfrm>
          <a:prstGeom prst="rect">
            <a:avLst/>
          </a:prstGeom>
          <a:noFill/>
        </p:spPr>
        <p:txBody>
          <a:bodyPr wrap="square" rtlCol="0">
            <a:spAutoFit/>
          </a:bodyPr>
          <a:lstStyle/>
          <a:p>
            <a:r>
              <a:rPr lang="uk-UA" b="1" dirty="0">
                <a:solidFill>
                  <a:schemeClr val="accent4">
                    <a:lumMod val="50000"/>
                  </a:schemeClr>
                </a:solidFill>
              </a:rPr>
              <a:t>Загальний обсяг таких змін може досягати 20%</a:t>
            </a:r>
            <a:endParaRPr lang="ru-RU" b="1" dirty="0">
              <a:solidFill>
                <a:schemeClr val="accent4">
                  <a:lumMod val="50000"/>
                </a:schemeClr>
              </a:solidFill>
            </a:endParaRPr>
          </a:p>
        </p:txBody>
      </p:sp>
    </p:spTree>
    <p:extLst>
      <p:ext uri="{BB962C8B-B14F-4D97-AF65-F5344CB8AC3E}">
        <p14:creationId xmlns:p14="http://schemas.microsoft.com/office/powerpoint/2010/main" val="247379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E2F5C-7F9F-47AB-996C-AFBB3DC6C0D1}"/>
              </a:ext>
            </a:extLst>
          </p:cNvPr>
          <p:cNvSpPr>
            <a:spLocks noGrp="1"/>
          </p:cNvSpPr>
          <p:nvPr>
            <p:ph type="title"/>
          </p:nvPr>
        </p:nvSpPr>
        <p:spPr>
          <a:xfrm>
            <a:off x="457200" y="287455"/>
            <a:ext cx="8265459" cy="617979"/>
          </a:xfrm>
        </p:spPr>
        <p:txBody>
          <a:bodyPr/>
          <a:lstStyle/>
          <a:p>
            <a:r>
              <a:rPr lang="uk-UA" sz="2400" b="1" i="1" u="sng" dirty="0">
                <a:solidFill>
                  <a:srgbClr val="007BB9"/>
                </a:solidFill>
              </a:rPr>
              <a:t>Модельні навчальні програми </a:t>
            </a:r>
            <a:r>
              <a:rPr lang="uk-UA" sz="2400" b="1" dirty="0">
                <a:solidFill>
                  <a:srgbClr val="007BB9"/>
                </a:solidFill>
              </a:rPr>
              <a:t>на рівні закладу освіти мають бути конкретизовані </a:t>
            </a:r>
            <a:r>
              <a:rPr lang="uk-UA" sz="2400" b="1" i="1" u="sng" dirty="0">
                <a:solidFill>
                  <a:srgbClr val="007BB9"/>
                </a:solidFill>
              </a:rPr>
              <a:t>у навчальні програми</a:t>
            </a:r>
            <a:endParaRPr lang="ru-RU" dirty="0"/>
          </a:p>
        </p:txBody>
      </p:sp>
      <p:sp>
        <p:nvSpPr>
          <p:cNvPr id="3" name="Текст 2">
            <a:extLst>
              <a:ext uri="{FF2B5EF4-FFF2-40B4-BE49-F238E27FC236}">
                <a16:creationId xmlns:a16="http://schemas.microsoft.com/office/drawing/2014/main" id="{8F36436A-B8C5-4B45-BD47-6AB3B2072AB4}"/>
              </a:ext>
            </a:extLst>
          </p:cNvPr>
          <p:cNvSpPr>
            <a:spLocks noGrp="1"/>
          </p:cNvSpPr>
          <p:nvPr>
            <p:ph type="body" idx="1"/>
          </p:nvPr>
        </p:nvSpPr>
        <p:spPr>
          <a:xfrm>
            <a:off x="242046" y="1135138"/>
            <a:ext cx="4814047" cy="3813380"/>
          </a:xfrm>
        </p:spPr>
        <p:txBody>
          <a:bodyPr/>
          <a:lstStyle/>
          <a:p>
            <a:pPr marL="114300" indent="0">
              <a:buNone/>
            </a:pPr>
            <a:r>
              <a:rPr lang="uk-UA" sz="1400" i="1" u="sng" dirty="0"/>
              <a:t>При розроблені навчальної програми педагоги визначають ті види навчальної діяльності, які будуть використовувати в освітньому процесі.</a:t>
            </a:r>
            <a:r>
              <a:rPr lang="uk-UA" sz="1400" dirty="0"/>
              <a:t> Педагоги можуть:</a:t>
            </a:r>
          </a:p>
          <a:p>
            <a:pPr>
              <a:buFont typeface="Wingdings" panose="05000000000000000000" pitchFamily="2" charset="2"/>
              <a:buChar char="ü"/>
            </a:pPr>
            <a:r>
              <a:rPr lang="uk-UA" sz="1400" dirty="0"/>
              <a:t>Обирати види навчальної діяльності з тих, що запропоновані в модельній навчальній програмі;</a:t>
            </a:r>
          </a:p>
          <a:p>
            <a:pPr>
              <a:buFont typeface="Wingdings" panose="05000000000000000000" pitchFamily="2" charset="2"/>
              <a:buChar char="ü"/>
            </a:pPr>
            <a:r>
              <a:rPr lang="uk-UA" sz="1400" dirty="0"/>
              <a:t>Адаптувати рекомендовані модельною навчальною програмою види діяльності відповідно до потреб здобувачів освіти та особливостей організації освітнього процесу;</a:t>
            </a:r>
          </a:p>
          <a:p>
            <a:pPr>
              <a:buFont typeface="Wingdings" panose="05000000000000000000" pitchFamily="2" charset="2"/>
              <a:buChar char="ü"/>
            </a:pPr>
            <a:r>
              <a:rPr lang="uk-UA" sz="1400" dirty="0"/>
              <a:t>Додавати або пропонувати інші види навчальної діяльності, відповідно до освітніх </a:t>
            </a:r>
            <a:r>
              <a:rPr lang="uk-UA" sz="1400" dirty="0" err="1"/>
              <a:t>методик</a:t>
            </a:r>
            <a:r>
              <a:rPr lang="uk-UA" sz="1400" dirty="0"/>
              <a:t> і технологій, які використовує вчитель, а також наявних засобів навчання.</a:t>
            </a:r>
            <a:endParaRPr lang="ru-RU" sz="1400" dirty="0"/>
          </a:p>
        </p:txBody>
      </p:sp>
      <p:sp>
        <p:nvSpPr>
          <p:cNvPr id="4" name="Текст 3">
            <a:extLst>
              <a:ext uri="{FF2B5EF4-FFF2-40B4-BE49-F238E27FC236}">
                <a16:creationId xmlns:a16="http://schemas.microsoft.com/office/drawing/2014/main" id="{DE0C0E7B-9975-42A3-BB8C-BEFAB8C2EC1A}"/>
              </a:ext>
            </a:extLst>
          </p:cNvPr>
          <p:cNvSpPr>
            <a:spLocks noGrp="1"/>
          </p:cNvSpPr>
          <p:nvPr>
            <p:ph type="body" idx="2"/>
          </p:nvPr>
        </p:nvSpPr>
        <p:spPr>
          <a:xfrm>
            <a:off x="5154706" y="1232250"/>
            <a:ext cx="3747248" cy="3404500"/>
          </a:xfrm>
        </p:spPr>
        <p:txBody>
          <a:bodyPr/>
          <a:lstStyle/>
          <a:p>
            <a:pPr>
              <a:buFont typeface="Wingdings" panose="05000000000000000000" pitchFamily="2" charset="2"/>
              <a:buChar char="ü"/>
            </a:pPr>
            <a:r>
              <a:rPr lang="uk-UA" sz="1400" dirty="0"/>
              <a:t>Навчальна програма оформляється за зразком модельних навчальних програм;</a:t>
            </a:r>
          </a:p>
          <a:p>
            <a:pPr>
              <a:buFont typeface="Wingdings" panose="05000000000000000000" pitchFamily="2" charset="2"/>
              <a:buChar char="ü"/>
            </a:pPr>
            <a:r>
              <a:rPr lang="uk-UA" sz="1400" dirty="0"/>
              <a:t>На титульному аркуші зазначається назва та авторський колектив модельної навчальної програми, на основі якої створено навчальну програму закладу;</a:t>
            </a:r>
          </a:p>
          <a:p>
            <a:pPr>
              <a:buFont typeface="Wingdings" panose="05000000000000000000" pitchFamily="2" charset="2"/>
              <a:buChar char="ü"/>
            </a:pPr>
            <a:r>
              <a:rPr lang="uk-UA" sz="1400" dirty="0"/>
              <a:t>Навчальні програми, розроблені на основі модельних навчальних програм, затверджуються педагогічною радою закладу освіти.</a:t>
            </a:r>
            <a:endParaRPr lang="ru-RU" sz="1400" dirty="0"/>
          </a:p>
        </p:txBody>
      </p:sp>
      <p:sp>
        <p:nvSpPr>
          <p:cNvPr id="5" name="Номер слайда 4">
            <a:extLst>
              <a:ext uri="{FF2B5EF4-FFF2-40B4-BE49-F238E27FC236}">
                <a16:creationId xmlns:a16="http://schemas.microsoft.com/office/drawing/2014/main" id="{2E344F76-248C-4303-9852-4EAFC28697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61489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636D7E-3356-4439-B729-DF5C130F833A}"/>
              </a:ext>
            </a:extLst>
          </p:cNvPr>
          <p:cNvSpPr>
            <a:spLocks noGrp="1"/>
          </p:cNvSpPr>
          <p:nvPr>
            <p:ph type="title"/>
          </p:nvPr>
        </p:nvSpPr>
        <p:spPr>
          <a:xfrm>
            <a:off x="457199" y="605600"/>
            <a:ext cx="8191825" cy="739106"/>
          </a:xfrm>
        </p:spPr>
        <p:txBody>
          <a:bodyPr/>
          <a:lstStyle/>
          <a:p>
            <a:r>
              <a:rPr lang="uk-UA" sz="2400" b="1" dirty="0"/>
              <a:t>На основі </a:t>
            </a:r>
            <a:r>
              <a:rPr lang="uk-UA" sz="2400" b="1" i="1" u="sng" dirty="0"/>
              <a:t>навчальної програми </a:t>
            </a:r>
            <a:r>
              <a:rPr lang="uk-UA" sz="2400" b="1" dirty="0"/>
              <a:t>предмета вчитель складає </a:t>
            </a:r>
            <a:r>
              <a:rPr lang="uk-UA" sz="2400" b="1" i="1" u="sng" dirty="0"/>
              <a:t>календарно-тематичний план</a:t>
            </a:r>
            <a:endParaRPr lang="ru-RU" sz="2400" b="1" i="1" u="sng" dirty="0"/>
          </a:p>
        </p:txBody>
      </p:sp>
      <p:sp>
        <p:nvSpPr>
          <p:cNvPr id="6" name="Текст 5">
            <a:extLst>
              <a:ext uri="{FF2B5EF4-FFF2-40B4-BE49-F238E27FC236}">
                <a16:creationId xmlns:a16="http://schemas.microsoft.com/office/drawing/2014/main" id="{105976FA-E1F2-435F-BEDF-07FCE56E5F3A}"/>
              </a:ext>
            </a:extLst>
          </p:cNvPr>
          <p:cNvSpPr>
            <a:spLocks noGrp="1"/>
          </p:cNvSpPr>
          <p:nvPr>
            <p:ph type="body" idx="1"/>
          </p:nvPr>
        </p:nvSpPr>
        <p:spPr>
          <a:xfrm>
            <a:off x="260934" y="2074062"/>
            <a:ext cx="8191825" cy="2796988"/>
          </a:xfrm>
        </p:spPr>
        <p:txBody>
          <a:bodyPr/>
          <a:lstStyle/>
          <a:p>
            <a:r>
              <a:rPr lang="uk-UA" dirty="0"/>
              <a:t>«Відповідно до Методичних рекомендацій щодо оцінювання учнів 5-6 класів, які здобувають освіту відповідно до нового Державного стандарту базової середньої освіти, у семестровому оцінюванні враховуються результати контролю груп загальних результатів навчання. Тому вважаємо за доцільне у календарно-тематичному плані визначити відповідність кожного очікуваного результату, якого необхідно досягти на </a:t>
            </a:r>
            <a:r>
              <a:rPr lang="uk-UA" dirty="0" err="1"/>
              <a:t>уроці</a:t>
            </a:r>
            <a:r>
              <a:rPr lang="uk-UA" dirty="0"/>
              <a:t>, певній групі загальних результатів, визначеній Державним стандартом».</a:t>
            </a:r>
            <a:endParaRPr lang="ru-RU" dirty="0"/>
          </a:p>
        </p:txBody>
      </p:sp>
      <p:sp>
        <p:nvSpPr>
          <p:cNvPr id="5" name="Номер слайда 4">
            <a:extLst>
              <a:ext uri="{FF2B5EF4-FFF2-40B4-BE49-F238E27FC236}">
                <a16:creationId xmlns:a16="http://schemas.microsoft.com/office/drawing/2014/main" id="{68EF7C84-3E61-4A63-912C-C54FFA0767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7" name="TextBox 6">
            <a:extLst>
              <a:ext uri="{FF2B5EF4-FFF2-40B4-BE49-F238E27FC236}">
                <a16:creationId xmlns:a16="http://schemas.microsoft.com/office/drawing/2014/main" id="{C7B3EAA8-4C45-4D03-A14A-7B6A51A03094}"/>
              </a:ext>
            </a:extLst>
          </p:cNvPr>
          <p:cNvSpPr txBox="1"/>
          <p:nvPr/>
        </p:nvSpPr>
        <p:spPr>
          <a:xfrm>
            <a:off x="753035" y="1344706"/>
            <a:ext cx="7895989" cy="523220"/>
          </a:xfrm>
          <a:prstGeom prst="rect">
            <a:avLst/>
          </a:prstGeom>
          <a:noFill/>
        </p:spPr>
        <p:txBody>
          <a:bodyPr wrap="square" rtlCol="0">
            <a:spAutoFit/>
          </a:bodyPr>
          <a:lstStyle/>
          <a:p>
            <a:r>
              <a:rPr lang="uk-UA" b="1" i="1" dirty="0">
                <a:solidFill>
                  <a:srgbClr val="C00000"/>
                </a:solidFill>
                <a:effectLst>
                  <a:outerShdw blurRad="38100" dist="38100" dir="2700000" algn="tl">
                    <a:srgbClr val="000000">
                      <a:alpha val="43137"/>
                    </a:srgbClr>
                  </a:outerShdw>
                </a:effectLst>
              </a:rPr>
              <a:t>Календарно-тематичне планування здійснюється вчителем у довільній формі і може бути об’єднано з навчальною програмою в один документ</a:t>
            </a:r>
            <a:endParaRPr lang="ru-RU"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404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220904" y="590961"/>
            <a:ext cx="6867569" cy="2974849"/>
          </a:xfrm>
          <a:prstGeom prst="rect">
            <a:avLst/>
          </a:prstGeom>
        </p:spPr>
        <p:txBody>
          <a:bodyPr spcFirstLastPara="1" wrap="square" lIns="0" tIns="0" rIns="0" bIns="0" anchor="b" anchorCtr="0">
            <a:noAutofit/>
          </a:bodyPr>
          <a:lstStyle/>
          <a:p>
            <a:pPr lvl="0" algn="ctr"/>
            <a:r>
              <a:rPr lang="ru-RU" sz="2400" b="1" dirty="0">
                <a:effectLst>
                  <a:outerShdw blurRad="38100" dist="38100" dir="2700000" algn="tl">
                    <a:srgbClr val="000000">
                      <a:alpha val="43137"/>
                    </a:srgbClr>
                  </a:outerShdw>
                </a:effectLst>
              </a:rPr>
              <a:t>ІНСТРУКТИВНО-МЕТОДИЧНІ РЕКОМЕНДАЦІЇ</a:t>
            </a:r>
            <a:br>
              <a:rPr lang="ru-RU" sz="2400" b="1" dirty="0">
                <a:effectLst>
                  <a:outerShdw blurRad="38100" dist="38100" dir="2700000" algn="tl">
                    <a:srgbClr val="000000">
                      <a:alpha val="43137"/>
                    </a:srgbClr>
                  </a:outerShdw>
                </a:effectLst>
              </a:rPr>
            </a:br>
            <a:r>
              <a:rPr lang="ru-RU" sz="2400" b="1" dirty="0" err="1">
                <a:effectLst>
                  <a:outerShdw blurRad="38100" dist="38100" dir="2700000" algn="tl">
                    <a:srgbClr val="000000">
                      <a:alpha val="43137"/>
                    </a:srgbClr>
                  </a:outerShdw>
                </a:effectLst>
              </a:rPr>
              <a:t>щодо</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організації</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освітнього</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процесу</a:t>
            </a:r>
            <a:r>
              <a:rPr lang="ru-RU" sz="2400" b="1" dirty="0">
                <a:effectLst>
                  <a:outerShdw blurRad="38100" dist="38100" dir="2700000" algn="tl">
                    <a:srgbClr val="000000">
                      <a:alpha val="43137"/>
                    </a:srgbClr>
                  </a:outerShdw>
                </a:effectLst>
              </a:rPr>
              <a:t> та </a:t>
            </a:r>
            <a:r>
              <a:rPr lang="ru-RU" sz="2400" b="1" dirty="0" err="1">
                <a:effectLst>
                  <a:outerShdw blurRad="38100" dist="38100" dir="2700000" algn="tl">
                    <a:srgbClr val="000000">
                      <a:alpha val="43137"/>
                    </a:srgbClr>
                  </a:outerShdw>
                </a:effectLst>
              </a:rPr>
              <a:t>викладання</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навчальних</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предметів</a:t>
            </a:r>
            <a:r>
              <a:rPr lang="ru-RU" sz="2400" b="1" dirty="0">
                <a:effectLst>
                  <a:outerShdw blurRad="38100" dist="38100" dir="2700000" algn="tl">
                    <a:srgbClr val="000000">
                      <a:alpha val="43137"/>
                    </a:srgbClr>
                  </a:outerShdw>
                </a:effectLst>
              </a:rPr>
              <a:t> у закладах </a:t>
            </a:r>
            <a:r>
              <a:rPr lang="ru-RU" sz="2400" b="1" dirty="0" err="1">
                <a:effectLst>
                  <a:outerShdw blurRad="38100" dist="38100" dir="2700000" algn="tl">
                    <a:srgbClr val="000000">
                      <a:alpha val="43137"/>
                    </a:srgbClr>
                  </a:outerShdw>
                </a:effectLst>
              </a:rPr>
              <a:t>загальної</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середньої</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освіти</a:t>
            </a:r>
            <a:br>
              <a:rPr lang="ru-RU" sz="2400" b="1" dirty="0">
                <a:effectLst>
                  <a:outerShdw blurRad="38100" dist="38100" dir="2700000" algn="tl">
                    <a:srgbClr val="000000">
                      <a:alpha val="43137"/>
                    </a:srgbClr>
                  </a:outerShdw>
                </a:effectLst>
              </a:rPr>
            </a:br>
            <a:r>
              <a:rPr lang="ru-RU" sz="2400" b="1" dirty="0">
                <a:effectLst>
                  <a:outerShdw blurRad="38100" dist="38100" dir="2700000" algn="tl">
                    <a:srgbClr val="000000">
                      <a:alpha val="43137"/>
                    </a:srgbClr>
                  </a:outerShdw>
                </a:effectLst>
              </a:rPr>
              <a:t>у 2022/2023 </a:t>
            </a:r>
            <a:r>
              <a:rPr lang="ru-RU" sz="2400" b="1" dirty="0" err="1">
                <a:effectLst>
                  <a:outerShdw blurRad="38100" dist="38100" dir="2700000" algn="tl">
                    <a:srgbClr val="000000">
                      <a:alpha val="43137"/>
                    </a:srgbClr>
                  </a:outerShdw>
                </a:effectLst>
              </a:rPr>
              <a:t>навчальному</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році</a:t>
            </a:r>
            <a:br>
              <a:rPr lang="ru-RU" sz="2400" b="1" dirty="0">
                <a:effectLst>
                  <a:outerShdw blurRad="38100" dist="38100" dir="2700000" algn="tl">
                    <a:srgbClr val="000000">
                      <a:alpha val="43137"/>
                    </a:srgbClr>
                  </a:outerShdw>
                </a:effectLst>
              </a:rPr>
            </a:br>
            <a:br>
              <a:rPr lang="ru-RU" sz="2400" b="1" dirty="0">
                <a:effectLst>
                  <a:outerShdw blurRad="38100" dist="38100" dir="2700000" algn="tl">
                    <a:srgbClr val="000000">
                      <a:alpha val="43137"/>
                    </a:srgbClr>
                  </a:outerShdw>
                </a:effectLst>
              </a:rPr>
            </a:br>
            <a:br>
              <a:rPr lang="ru-RU" sz="2400" b="1" dirty="0">
                <a:effectLst>
                  <a:outerShdw blurRad="38100" dist="38100" dir="2700000" algn="tl">
                    <a:srgbClr val="000000">
                      <a:alpha val="43137"/>
                    </a:srgbClr>
                  </a:outerShdw>
                </a:effectLst>
              </a:rPr>
            </a:br>
            <a:r>
              <a:rPr lang="ru-RU" sz="2400" b="1" dirty="0" err="1">
                <a:effectLst>
                  <a:outerShdw blurRad="38100" dist="38100" dir="2700000" algn="tl">
                    <a:srgbClr val="000000">
                      <a:alpha val="43137"/>
                    </a:srgbClr>
                  </a:outerShdw>
                </a:effectLst>
              </a:rPr>
              <a:t>Мовно-літературна</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освітня</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галузь</a:t>
            </a:r>
            <a:endParaRPr lang="uk-UA" sz="2400" b="1" dirty="0">
              <a:effectLst>
                <a:outerShdw blurRad="38100" dist="38100" dir="2700000" algn="tl">
                  <a:srgbClr val="000000">
                    <a:alpha val="43137"/>
                  </a:srgbClr>
                </a:outerShdw>
              </a:effectLst>
            </a:endParaRP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6096000" y="1308848"/>
            <a:ext cx="2949388" cy="3316688"/>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93013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BF01B7-D3FC-45DA-9B9D-3AA0D75A051C}"/>
              </a:ext>
            </a:extLst>
          </p:cNvPr>
          <p:cNvSpPr>
            <a:spLocks noGrp="1"/>
          </p:cNvSpPr>
          <p:nvPr>
            <p:ph type="title"/>
          </p:nvPr>
        </p:nvSpPr>
        <p:spPr>
          <a:xfrm>
            <a:off x="457199" y="605600"/>
            <a:ext cx="6562165" cy="586706"/>
          </a:xfrm>
        </p:spPr>
        <p:txBody>
          <a:bodyPr/>
          <a:lstStyle/>
          <a:p>
            <a:r>
              <a:rPr lang="uk-UA" sz="4000" b="1" dirty="0">
                <a:effectLst>
                  <a:outerShdw blurRad="38100" dist="38100" dir="2700000" algn="tl">
                    <a:srgbClr val="000000">
                      <a:alpha val="43137"/>
                    </a:srgbClr>
                  </a:outerShdw>
                </a:effectLst>
              </a:rPr>
              <a:t>Модельні програми</a:t>
            </a:r>
            <a:endParaRPr lang="ru-RU" sz="40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169A822F-C355-4541-9BA6-5B81A65A1298}"/>
              </a:ext>
            </a:extLst>
          </p:cNvPr>
          <p:cNvSpPr>
            <a:spLocks noGrp="1"/>
          </p:cNvSpPr>
          <p:nvPr>
            <p:ph type="body" idx="1"/>
          </p:nvPr>
        </p:nvSpPr>
        <p:spPr>
          <a:xfrm>
            <a:off x="156784" y="1232250"/>
            <a:ext cx="2563500" cy="1726103"/>
          </a:xfrm>
        </p:spPr>
        <p:txBody>
          <a:bodyPr/>
          <a:lstStyle/>
          <a:p>
            <a:pPr marL="127000" indent="0">
              <a:buNone/>
            </a:pPr>
            <a:r>
              <a:rPr lang="uk-UA" i="1" u="sng" dirty="0"/>
              <a:t>Українська мова 5-6 клас:</a:t>
            </a:r>
          </a:p>
          <a:p>
            <a:pPr>
              <a:buFont typeface="Arial" panose="020B0604020202020204" pitchFamily="34" charset="0"/>
              <a:buChar char="•"/>
            </a:pPr>
            <a:r>
              <a:rPr lang="uk-UA" dirty="0">
                <a:hlinkClick r:id="rId2"/>
              </a:rPr>
              <a:t>Автори Голуб Н.І., </a:t>
            </a:r>
            <a:r>
              <a:rPr lang="uk-UA" dirty="0" err="1">
                <a:hlinkClick r:id="rId2"/>
              </a:rPr>
              <a:t>Горошкіна</a:t>
            </a:r>
            <a:r>
              <a:rPr lang="uk-UA" dirty="0">
                <a:hlinkClick r:id="rId2"/>
              </a:rPr>
              <a:t> О.М.</a:t>
            </a:r>
            <a:endParaRPr lang="uk-UA" dirty="0"/>
          </a:p>
          <a:p>
            <a:pPr>
              <a:buFont typeface="Arial" panose="020B0604020202020204" pitchFamily="34" charset="0"/>
              <a:buChar char="•"/>
            </a:pPr>
            <a:r>
              <a:rPr lang="uk-UA" dirty="0">
                <a:hlinkClick r:id="rId3"/>
              </a:rPr>
              <a:t>Автори Заболотний О.В. та інші</a:t>
            </a:r>
            <a:endParaRPr lang="uk-UA" dirty="0"/>
          </a:p>
          <a:p>
            <a:pPr marL="127000" indent="0">
              <a:buNone/>
            </a:pPr>
            <a:endParaRPr lang="ru-RU" dirty="0"/>
          </a:p>
        </p:txBody>
      </p:sp>
      <p:sp>
        <p:nvSpPr>
          <p:cNvPr id="4" name="Текст 3">
            <a:extLst>
              <a:ext uri="{FF2B5EF4-FFF2-40B4-BE49-F238E27FC236}">
                <a16:creationId xmlns:a16="http://schemas.microsoft.com/office/drawing/2014/main" id="{9CFA730F-A45F-4D8B-B2E4-1BB825DA08A5}"/>
              </a:ext>
            </a:extLst>
          </p:cNvPr>
          <p:cNvSpPr>
            <a:spLocks noGrp="1"/>
          </p:cNvSpPr>
          <p:nvPr>
            <p:ph type="body" idx="2"/>
          </p:nvPr>
        </p:nvSpPr>
        <p:spPr>
          <a:xfrm>
            <a:off x="2871727" y="1500550"/>
            <a:ext cx="2346689" cy="2679000"/>
          </a:xfrm>
        </p:spPr>
        <p:txBody>
          <a:bodyPr/>
          <a:lstStyle/>
          <a:p>
            <a:pPr marL="127000" indent="0">
              <a:buNone/>
            </a:pPr>
            <a:r>
              <a:rPr lang="uk-UA" i="1" u="sng" dirty="0"/>
              <a:t>Українська література 5-6 клас:</a:t>
            </a:r>
          </a:p>
          <a:p>
            <a:pPr>
              <a:buFont typeface="Arial" panose="020B0604020202020204" pitchFamily="34" charset="0"/>
              <a:buChar char="•"/>
            </a:pPr>
            <a:r>
              <a:rPr lang="uk-UA" dirty="0">
                <a:hlinkClick r:id="rId4"/>
              </a:rPr>
              <a:t>Автори Яценко Т.О. та інші</a:t>
            </a:r>
            <a:endParaRPr lang="uk-UA" dirty="0"/>
          </a:p>
          <a:p>
            <a:pPr>
              <a:buFont typeface="Arial" panose="020B0604020202020204" pitchFamily="34" charset="0"/>
              <a:buChar char="•"/>
            </a:pPr>
            <a:r>
              <a:rPr lang="uk-UA" dirty="0">
                <a:hlinkClick r:id="rId5"/>
              </a:rPr>
              <a:t>Автори Архипова В.П. та інші</a:t>
            </a:r>
            <a:endParaRPr lang="uk-UA" dirty="0"/>
          </a:p>
          <a:p>
            <a:pPr>
              <a:buFont typeface="Arial" panose="020B0604020202020204" pitchFamily="34" charset="0"/>
              <a:buChar char="•"/>
            </a:pPr>
            <a:r>
              <a:rPr lang="uk-UA" dirty="0">
                <a:hlinkClick r:id="rId6"/>
              </a:rPr>
              <a:t>Автори </a:t>
            </a:r>
            <a:r>
              <a:rPr lang="uk-UA" dirty="0" err="1">
                <a:hlinkClick r:id="rId6"/>
              </a:rPr>
              <a:t>Чумарна</a:t>
            </a:r>
            <a:r>
              <a:rPr lang="uk-UA" dirty="0">
                <a:hlinkClick r:id="rId6"/>
              </a:rPr>
              <a:t> М.І., Пастушенко Н.М.</a:t>
            </a:r>
            <a:endParaRPr lang="ru-RU" dirty="0"/>
          </a:p>
        </p:txBody>
      </p:sp>
      <p:sp>
        <p:nvSpPr>
          <p:cNvPr id="5" name="Текст 4">
            <a:extLst>
              <a:ext uri="{FF2B5EF4-FFF2-40B4-BE49-F238E27FC236}">
                <a16:creationId xmlns:a16="http://schemas.microsoft.com/office/drawing/2014/main" id="{367BCB90-B652-4D0B-8A22-615AEED55CC9}"/>
              </a:ext>
            </a:extLst>
          </p:cNvPr>
          <p:cNvSpPr>
            <a:spLocks noGrp="1"/>
          </p:cNvSpPr>
          <p:nvPr>
            <p:ph type="body" idx="3"/>
          </p:nvPr>
        </p:nvSpPr>
        <p:spPr>
          <a:xfrm>
            <a:off x="5369859" y="1834384"/>
            <a:ext cx="3146611" cy="3114133"/>
          </a:xfrm>
        </p:spPr>
        <p:txBody>
          <a:bodyPr/>
          <a:lstStyle/>
          <a:p>
            <a:pPr marL="127000" indent="0">
              <a:buNone/>
            </a:pPr>
            <a:r>
              <a:rPr lang="uk-UA" i="1" u="sng" dirty="0"/>
              <a:t>Зарубіжна література 5-6 клас:</a:t>
            </a:r>
          </a:p>
          <a:p>
            <a:pPr>
              <a:buFont typeface="Arial" panose="020B0604020202020204" pitchFamily="34" charset="0"/>
              <a:buChar char="•"/>
            </a:pPr>
            <a:r>
              <a:rPr lang="uk-UA" dirty="0">
                <a:hlinkClick r:id="rId7"/>
              </a:rPr>
              <a:t>«Школа радості. Зарубіжна література 5-6 класи» (</a:t>
            </a:r>
            <a:r>
              <a:rPr lang="uk-UA" dirty="0" err="1">
                <a:hlinkClick r:id="rId7"/>
              </a:rPr>
              <a:t>авт</a:t>
            </a:r>
            <a:r>
              <a:rPr lang="uk-UA" dirty="0">
                <a:hlinkClick r:id="rId7"/>
              </a:rPr>
              <a:t>. Ніколенко О.М. та ін.)</a:t>
            </a:r>
            <a:endParaRPr lang="uk-UA" dirty="0"/>
          </a:p>
          <a:p>
            <a:pPr>
              <a:buFont typeface="Arial" panose="020B0604020202020204" pitchFamily="34" charset="0"/>
              <a:buChar char="•"/>
            </a:pPr>
            <a:r>
              <a:rPr lang="uk-UA" dirty="0">
                <a:hlinkClick r:id="rId8"/>
              </a:rPr>
              <a:t>«Школа радості. Зарубіжна література 5-9 класи» (</a:t>
            </a:r>
            <a:r>
              <a:rPr lang="uk-UA" dirty="0" err="1">
                <a:hlinkClick r:id="rId8"/>
              </a:rPr>
              <a:t>авт</a:t>
            </a:r>
            <a:r>
              <a:rPr lang="uk-UA" dirty="0">
                <a:hlinkClick r:id="rId8"/>
              </a:rPr>
              <a:t>. Ніколенко О.М. та ін.)</a:t>
            </a:r>
            <a:endParaRPr lang="uk-UA" dirty="0"/>
          </a:p>
          <a:p>
            <a:pPr>
              <a:buFont typeface="Arial" panose="020B0604020202020204" pitchFamily="34" charset="0"/>
              <a:buChar char="•"/>
            </a:pPr>
            <a:r>
              <a:rPr lang="uk-UA" dirty="0">
                <a:hlinkClick r:id="rId9"/>
              </a:rPr>
              <a:t>Автори Волощук Є.В.</a:t>
            </a:r>
            <a:endParaRPr lang="uk-UA" dirty="0"/>
          </a:p>
          <a:p>
            <a:pPr>
              <a:buFont typeface="Arial" panose="020B0604020202020204" pitchFamily="34" charset="0"/>
              <a:buChar char="•"/>
            </a:pPr>
            <a:r>
              <a:rPr lang="uk-UA" dirty="0">
                <a:hlinkClick r:id="rId10"/>
              </a:rPr>
              <a:t>Автор </a:t>
            </a:r>
            <a:r>
              <a:rPr lang="uk-UA" dirty="0" err="1">
                <a:hlinkClick r:id="rId10"/>
              </a:rPr>
              <a:t>Богданець-Білоскаленко</a:t>
            </a:r>
            <a:r>
              <a:rPr lang="uk-UA" dirty="0">
                <a:hlinkClick r:id="rId10"/>
              </a:rPr>
              <a:t> Н.І. та ін.</a:t>
            </a:r>
            <a:endParaRPr lang="ru-RU" dirty="0"/>
          </a:p>
        </p:txBody>
      </p:sp>
      <p:sp>
        <p:nvSpPr>
          <p:cNvPr id="6" name="Номер слайда 5">
            <a:extLst>
              <a:ext uri="{FF2B5EF4-FFF2-40B4-BE49-F238E27FC236}">
                <a16:creationId xmlns:a16="http://schemas.microsoft.com/office/drawing/2014/main" id="{A668DCE1-98DB-4634-AACC-10EEE49F30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7" name="Рисунок 6">
            <a:extLst>
              <a:ext uri="{FF2B5EF4-FFF2-40B4-BE49-F238E27FC236}">
                <a16:creationId xmlns:a16="http://schemas.microsoft.com/office/drawing/2014/main" id="{5BC42A6E-AFEE-48FD-AC38-1C6DAF8ACC8E}"/>
              </a:ext>
            </a:extLst>
          </p:cNvPr>
          <p:cNvPicPr>
            <a:picLocks noChangeAspect="1"/>
          </p:cNvPicPr>
          <p:nvPr/>
        </p:nvPicPr>
        <p:blipFill>
          <a:blip r:embed="rId11"/>
          <a:stretch>
            <a:fillRect/>
          </a:stretch>
        </p:blipFill>
        <p:spPr>
          <a:xfrm>
            <a:off x="322730" y="2886635"/>
            <a:ext cx="2070848" cy="2218715"/>
          </a:xfrm>
          <a:prstGeom prst="rect">
            <a:avLst/>
          </a:prstGeom>
        </p:spPr>
      </p:pic>
    </p:spTree>
    <p:extLst>
      <p:ext uri="{BB962C8B-B14F-4D97-AF65-F5344CB8AC3E}">
        <p14:creationId xmlns:p14="http://schemas.microsoft.com/office/powerpoint/2010/main" val="3253150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009798-C5D7-455B-A557-E7B193A54771}"/>
              </a:ext>
            </a:extLst>
          </p:cNvPr>
          <p:cNvSpPr>
            <a:spLocks noGrp="1"/>
          </p:cNvSpPr>
          <p:nvPr>
            <p:ph type="title"/>
          </p:nvPr>
        </p:nvSpPr>
        <p:spPr>
          <a:xfrm>
            <a:off x="457199" y="605600"/>
            <a:ext cx="7100047" cy="613600"/>
          </a:xfrm>
        </p:spPr>
        <p:txBody>
          <a:bodyPr/>
          <a:lstStyle/>
          <a:p>
            <a:pPr algn="ctr"/>
            <a:r>
              <a:rPr lang="uk-UA" sz="4000" b="1" dirty="0"/>
              <a:t>На допомогу вчителю</a:t>
            </a:r>
            <a:endParaRPr lang="ru-RU" sz="4000" b="1" dirty="0"/>
          </a:p>
        </p:txBody>
      </p:sp>
      <p:sp>
        <p:nvSpPr>
          <p:cNvPr id="3" name="Текст 2">
            <a:extLst>
              <a:ext uri="{FF2B5EF4-FFF2-40B4-BE49-F238E27FC236}">
                <a16:creationId xmlns:a16="http://schemas.microsoft.com/office/drawing/2014/main" id="{8E65B5F2-C45C-417E-AD27-D7857DA3834D}"/>
              </a:ext>
            </a:extLst>
          </p:cNvPr>
          <p:cNvSpPr>
            <a:spLocks noGrp="1"/>
          </p:cNvSpPr>
          <p:nvPr>
            <p:ph type="body" idx="1"/>
          </p:nvPr>
        </p:nvSpPr>
        <p:spPr>
          <a:xfrm>
            <a:off x="824751" y="1323397"/>
            <a:ext cx="6938683" cy="2863122"/>
          </a:xfrm>
        </p:spPr>
        <p:txBody>
          <a:bodyPr/>
          <a:lstStyle/>
          <a:p>
            <a:pPr marL="114300" indent="0" algn="ctr">
              <a:buNone/>
            </a:pPr>
            <a:r>
              <a:rPr lang="ru-RU" sz="2000" b="1" dirty="0" err="1"/>
              <a:t>Навчально</a:t>
            </a:r>
            <a:r>
              <a:rPr lang="ru-RU" sz="2000" b="1" dirty="0"/>
              <a:t> – </a:t>
            </a:r>
            <a:r>
              <a:rPr lang="ru-RU" sz="2000" b="1" dirty="0" err="1"/>
              <a:t>методичне</a:t>
            </a:r>
            <a:r>
              <a:rPr lang="ru-RU" sz="2000" b="1" dirty="0"/>
              <a:t> </a:t>
            </a:r>
            <a:r>
              <a:rPr lang="ru-RU" sz="2000" b="1" dirty="0" err="1"/>
              <a:t>забезпечення</a:t>
            </a:r>
            <a:r>
              <a:rPr lang="ru-RU" sz="2000" b="1" dirty="0"/>
              <a:t> 5-9 </a:t>
            </a:r>
            <a:r>
              <a:rPr lang="ru-RU" sz="2000" b="1" dirty="0" err="1"/>
              <a:t>кл</a:t>
            </a:r>
            <a:r>
              <a:rPr lang="ru-RU" sz="2000" b="1" dirty="0"/>
              <a:t>:</a:t>
            </a:r>
          </a:p>
          <a:p>
            <a:pPr>
              <a:buFont typeface="Wingdings" panose="05000000000000000000" pitchFamily="2" charset="2"/>
              <a:buChar char="ü"/>
            </a:pPr>
            <a:r>
              <a:rPr lang="ru-RU" dirty="0" err="1">
                <a:hlinkClick r:id="rId2"/>
              </a:rPr>
              <a:t>Навчально-методичний</a:t>
            </a:r>
            <a:r>
              <a:rPr lang="ru-RU" dirty="0">
                <a:hlinkClick r:id="rId2"/>
              </a:rPr>
              <a:t> </a:t>
            </a:r>
            <a:r>
              <a:rPr lang="ru-RU" dirty="0" err="1">
                <a:hlinkClick r:id="rId2"/>
              </a:rPr>
              <a:t>посібник</a:t>
            </a:r>
            <a:r>
              <a:rPr lang="ru-RU" dirty="0">
                <a:hlinkClick r:id="rId2"/>
              </a:rPr>
              <a:t> «НУШ: </a:t>
            </a:r>
            <a:r>
              <a:rPr lang="ru-RU" dirty="0" err="1">
                <a:hlinkClick r:id="rId2"/>
              </a:rPr>
              <a:t>путівник</a:t>
            </a:r>
            <a:r>
              <a:rPr lang="ru-RU" dirty="0">
                <a:hlinkClick r:id="rId2"/>
              </a:rPr>
              <a:t> для </a:t>
            </a:r>
            <a:r>
              <a:rPr lang="ru-RU" dirty="0" err="1">
                <a:hlinkClick r:id="rId2"/>
              </a:rPr>
              <a:t>вчителя</a:t>
            </a:r>
            <a:r>
              <a:rPr lang="ru-RU" dirty="0">
                <a:hlinkClick r:id="rId2"/>
              </a:rPr>
              <a:t> 5–6 </a:t>
            </a:r>
            <a:r>
              <a:rPr lang="ru-RU" dirty="0" err="1">
                <a:hlinkClick r:id="rId2"/>
              </a:rPr>
              <a:t>класів</a:t>
            </a:r>
            <a:r>
              <a:rPr lang="ru-RU" dirty="0">
                <a:hlinkClick r:id="rId2"/>
              </a:rPr>
              <a:t>» </a:t>
            </a:r>
            <a:endParaRPr lang="ru-RU" dirty="0"/>
          </a:p>
          <a:p>
            <a:pPr>
              <a:buFont typeface="Wingdings" panose="05000000000000000000" pitchFamily="2" charset="2"/>
              <a:buChar char="ü"/>
            </a:pPr>
            <a:r>
              <a:rPr lang="ru-RU" dirty="0" err="1">
                <a:hlinkClick r:id="rId3"/>
              </a:rPr>
              <a:t>Навчально</a:t>
            </a:r>
            <a:r>
              <a:rPr lang="ru-RU" dirty="0">
                <a:hlinkClick r:id="rId3"/>
              </a:rPr>
              <a:t>-методична </a:t>
            </a:r>
            <a:r>
              <a:rPr lang="ru-RU" dirty="0" err="1">
                <a:hlinkClick r:id="rId3"/>
              </a:rPr>
              <a:t>скарбниця</a:t>
            </a:r>
            <a:r>
              <a:rPr lang="ru-RU" dirty="0">
                <a:hlinkClick r:id="rId3"/>
              </a:rPr>
              <a:t>. НУШ 5-6 </a:t>
            </a:r>
            <a:r>
              <a:rPr lang="ru-RU" dirty="0" err="1">
                <a:hlinkClick r:id="rId3"/>
              </a:rPr>
              <a:t>класи</a:t>
            </a:r>
            <a:endParaRPr lang="ru-RU" dirty="0"/>
          </a:p>
          <a:p>
            <a:pPr>
              <a:buFont typeface="Wingdings" panose="05000000000000000000" pitchFamily="2" charset="2"/>
              <a:buChar char="ü"/>
            </a:pPr>
            <a:r>
              <a:rPr lang="ru-RU" dirty="0">
                <a:hlinkClick r:id="rId4"/>
              </a:rPr>
              <a:t>НАВЧАЛЬНО-МЕТОДИЧНИЙ ПУТІВНИК НУШ 5 </a:t>
            </a:r>
            <a:r>
              <a:rPr lang="ru-RU" dirty="0" err="1">
                <a:hlinkClick r:id="rId4"/>
              </a:rPr>
              <a:t>клас</a:t>
            </a:r>
            <a:endParaRPr lang="ru-RU" dirty="0"/>
          </a:p>
          <a:p>
            <a:pPr>
              <a:buFont typeface="Wingdings" panose="05000000000000000000" pitchFamily="2" charset="2"/>
              <a:buChar char="ü"/>
            </a:pPr>
            <a:r>
              <a:rPr lang="ru-RU" dirty="0" err="1">
                <a:hlinkClick r:id="rId5"/>
              </a:rPr>
              <a:t>Модельні</a:t>
            </a:r>
            <a:r>
              <a:rPr lang="ru-RU" dirty="0">
                <a:hlinkClick r:id="rId5"/>
              </a:rPr>
              <a:t> </a:t>
            </a:r>
            <a:r>
              <a:rPr lang="ru-RU" dirty="0" err="1">
                <a:hlinkClick r:id="rId5"/>
              </a:rPr>
              <a:t>навчальні</a:t>
            </a:r>
            <a:r>
              <a:rPr lang="ru-RU" dirty="0">
                <a:hlinkClick r:id="rId5"/>
              </a:rPr>
              <a:t> </a:t>
            </a:r>
            <a:r>
              <a:rPr lang="ru-RU" dirty="0" err="1">
                <a:hlinkClick r:id="rId5"/>
              </a:rPr>
              <a:t>програми</a:t>
            </a:r>
            <a:endParaRPr lang="ru-RU" dirty="0"/>
          </a:p>
          <a:p>
            <a:pPr>
              <a:buFont typeface="Wingdings" panose="05000000000000000000" pitchFamily="2" charset="2"/>
              <a:buChar char="ü"/>
            </a:pPr>
            <a:r>
              <a:rPr lang="ru-RU" dirty="0" err="1">
                <a:hlinkClick r:id="rId6"/>
              </a:rPr>
              <a:t>Презентації</a:t>
            </a:r>
            <a:r>
              <a:rPr lang="ru-RU" dirty="0">
                <a:hlinkClick r:id="rId6"/>
              </a:rPr>
              <a:t> </a:t>
            </a:r>
            <a:r>
              <a:rPr lang="ru-RU" dirty="0" err="1">
                <a:hlinkClick r:id="rId6"/>
              </a:rPr>
              <a:t>модельних</a:t>
            </a:r>
            <a:r>
              <a:rPr lang="ru-RU" dirty="0">
                <a:hlinkClick r:id="rId6"/>
              </a:rPr>
              <a:t> </a:t>
            </a:r>
            <a:r>
              <a:rPr lang="ru-RU" dirty="0" err="1">
                <a:hlinkClick r:id="rId6"/>
              </a:rPr>
              <a:t>навчальних</a:t>
            </a:r>
            <a:r>
              <a:rPr lang="ru-RU" dirty="0">
                <a:hlinkClick r:id="rId6"/>
              </a:rPr>
              <a:t> </a:t>
            </a:r>
            <a:r>
              <a:rPr lang="ru-RU" dirty="0" err="1">
                <a:hlinkClick r:id="rId6"/>
              </a:rPr>
              <a:t>програм</a:t>
            </a:r>
            <a:endParaRPr lang="ru-RU" dirty="0"/>
          </a:p>
        </p:txBody>
      </p:sp>
      <p:sp>
        <p:nvSpPr>
          <p:cNvPr id="5" name="Номер слайда 4">
            <a:extLst>
              <a:ext uri="{FF2B5EF4-FFF2-40B4-BE49-F238E27FC236}">
                <a16:creationId xmlns:a16="http://schemas.microsoft.com/office/drawing/2014/main" id="{E18034E1-EF98-48BE-98E0-2551CAD3E8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49596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986E34-4A7B-434E-BF52-B74788FF3B06}"/>
              </a:ext>
            </a:extLst>
          </p:cNvPr>
          <p:cNvSpPr>
            <a:spLocks noGrp="1"/>
          </p:cNvSpPr>
          <p:nvPr>
            <p:ph type="title"/>
          </p:nvPr>
        </p:nvSpPr>
        <p:spPr>
          <a:xfrm>
            <a:off x="494975" y="224703"/>
            <a:ext cx="8191825" cy="707626"/>
          </a:xfrm>
        </p:spPr>
        <p:txBody>
          <a:bodyPr/>
          <a:lstStyle/>
          <a:p>
            <a:pPr algn="ctr"/>
            <a:r>
              <a:rPr lang="uk-UA" sz="3200" b="1" dirty="0"/>
              <a:t>Модель уроку вивчення сучасних художніх творів</a:t>
            </a:r>
            <a:endParaRPr lang="ru-RU" sz="3200" b="1" dirty="0"/>
          </a:p>
        </p:txBody>
      </p:sp>
      <p:sp>
        <p:nvSpPr>
          <p:cNvPr id="3" name="Текст 2">
            <a:extLst>
              <a:ext uri="{FF2B5EF4-FFF2-40B4-BE49-F238E27FC236}">
                <a16:creationId xmlns:a16="http://schemas.microsoft.com/office/drawing/2014/main" id="{DCBF976D-6F94-47FB-816D-83A12201360A}"/>
              </a:ext>
            </a:extLst>
          </p:cNvPr>
          <p:cNvSpPr>
            <a:spLocks noGrp="1"/>
          </p:cNvSpPr>
          <p:nvPr>
            <p:ph type="body" idx="1"/>
          </p:nvPr>
        </p:nvSpPr>
        <p:spPr>
          <a:xfrm>
            <a:off x="304801" y="1220609"/>
            <a:ext cx="2563500" cy="2338379"/>
          </a:xfrm>
        </p:spPr>
        <p:txBody>
          <a:bodyPr/>
          <a:lstStyle/>
          <a:p>
            <a:pPr marL="127000" indent="0">
              <a:buNone/>
            </a:pPr>
            <a:r>
              <a:rPr lang="uk-UA" b="1" dirty="0"/>
              <a:t>1. Вступна частина</a:t>
            </a:r>
          </a:p>
          <a:p>
            <a:pPr marL="127000" indent="0">
              <a:buNone/>
            </a:pPr>
            <a:r>
              <a:rPr lang="uk-UA" dirty="0"/>
              <a:t>Варто застосовувати інтерактивні мотиваційні завдання на основі </a:t>
            </a:r>
            <a:r>
              <a:rPr lang="uk-UA" dirty="0" err="1"/>
              <a:t>медіатекстів</a:t>
            </a:r>
            <a:r>
              <a:rPr lang="uk-UA" dirty="0"/>
              <a:t>, в основі яких – «занурення» у контекстуальні зв’язки художнього тексту</a:t>
            </a:r>
            <a:endParaRPr lang="ru-RU" dirty="0"/>
          </a:p>
        </p:txBody>
      </p:sp>
      <p:sp>
        <p:nvSpPr>
          <p:cNvPr id="4" name="Текст 3">
            <a:extLst>
              <a:ext uri="{FF2B5EF4-FFF2-40B4-BE49-F238E27FC236}">
                <a16:creationId xmlns:a16="http://schemas.microsoft.com/office/drawing/2014/main" id="{8F2A5C65-9CCF-47F7-B095-1A53185DB9F6}"/>
              </a:ext>
            </a:extLst>
          </p:cNvPr>
          <p:cNvSpPr>
            <a:spLocks noGrp="1"/>
          </p:cNvSpPr>
          <p:nvPr>
            <p:ph type="body" idx="2"/>
          </p:nvPr>
        </p:nvSpPr>
        <p:spPr>
          <a:xfrm>
            <a:off x="3003075" y="1220609"/>
            <a:ext cx="2850675" cy="3501114"/>
          </a:xfrm>
        </p:spPr>
        <p:txBody>
          <a:bodyPr/>
          <a:lstStyle/>
          <a:p>
            <a:pPr marL="127000" indent="0">
              <a:buNone/>
            </a:pPr>
            <a:r>
              <a:rPr lang="uk-UA" dirty="0"/>
              <a:t>2. </a:t>
            </a:r>
            <a:r>
              <a:rPr lang="uk-UA" b="1" dirty="0"/>
              <a:t>Власне робота з текстом</a:t>
            </a:r>
          </a:p>
          <a:p>
            <a:pPr marL="127000" indent="0">
              <a:buNone/>
            </a:pPr>
            <a:r>
              <a:rPr lang="uk-UA" dirty="0"/>
              <a:t>Рекомендовано використовувати прийоми розвитку критичного й аналітичного мислення на основі текстуальної роботи: складання й розгадування квестів, вікторин, виконання творчих завдань на фреймах, зокрема й на віртуальних дошках </a:t>
            </a:r>
            <a:r>
              <a:rPr lang="en-US" dirty="0"/>
              <a:t>Miro, Padlet, </a:t>
            </a:r>
            <a:r>
              <a:rPr lang="en-US" dirty="0" err="1"/>
              <a:t>Jambord</a:t>
            </a:r>
            <a:r>
              <a:rPr lang="uk-UA" dirty="0"/>
              <a:t> тощо</a:t>
            </a:r>
            <a:endParaRPr lang="ru-RU" dirty="0"/>
          </a:p>
        </p:txBody>
      </p:sp>
      <p:sp>
        <p:nvSpPr>
          <p:cNvPr id="5" name="Текст 4">
            <a:extLst>
              <a:ext uri="{FF2B5EF4-FFF2-40B4-BE49-F238E27FC236}">
                <a16:creationId xmlns:a16="http://schemas.microsoft.com/office/drawing/2014/main" id="{728BDE67-B898-4C6E-ABBF-42BF9BADDCD0}"/>
              </a:ext>
            </a:extLst>
          </p:cNvPr>
          <p:cNvSpPr>
            <a:spLocks noGrp="1"/>
          </p:cNvSpPr>
          <p:nvPr>
            <p:ph type="body" idx="3"/>
          </p:nvPr>
        </p:nvSpPr>
        <p:spPr>
          <a:xfrm>
            <a:off x="6203576" y="1220611"/>
            <a:ext cx="2635623" cy="2338378"/>
          </a:xfrm>
        </p:spPr>
        <p:txBody>
          <a:bodyPr/>
          <a:lstStyle/>
          <a:p>
            <a:pPr marL="127000" indent="0">
              <a:buNone/>
            </a:pPr>
            <a:r>
              <a:rPr lang="uk-UA" dirty="0"/>
              <a:t>3. </a:t>
            </a:r>
            <a:r>
              <a:rPr lang="uk-UA" b="1" dirty="0"/>
              <a:t>Підсумкова, </a:t>
            </a:r>
            <a:r>
              <a:rPr lang="uk-UA" b="1" dirty="0" err="1"/>
              <a:t>рефлексійна</a:t>
            </a:r>
            <a:r>
              <a:rPr lang="uk-UA" b="1" dirty="0"/>
              <a:t>  частина</a:t>
            </a:r>
          </a:p>
          <a:p>
            <a:pPr marL="127000" indent="0">
              <a:buNone/>
            </a:pPr>
            <a:r>
              <a:rPr lang="uk-UA" dirty="0"/>
              <a:t>Це може бути інтерактивне обговорення й узагальнення за допомогою </a:t>
            </a:r>
            <a:r>
              <a:rPr lang="uk-UA" dirty="0" err="1"/>
              <a:t>рефлексійних</a:t>
            </a:r>
            <a:r>
              <a:rPr lang="uk-UA" dirty="0"/>
              <a:t> таблиць, схем, </a:t>
            </a:r>
            <a:r>
              <a:rPr lang="uk-UA" dirty="0" err="1"/>
              <a:t>синквейнів</a:t>
            </a:r>
            <a:r>
              <a:rPr lang="uk-UA" dirty="0"/>
              <a:t> тощо.</a:t>
            </a:r>
            <a:endParaRPr lang="ru-RU" dirty="0"/>
          </a:p>
        </p:txBody>
      </p:sp>
      <p:sp>
        <p:nvSpPr>
          <p:cNvPr id="6" name="Номер слайда 5">
            <a:extLst>
              <a:ext uri="{FF2B5EF4-FFF2-40B4-BE49-F238E27FC236}">
                <a16:creationId xmlns:a16="http://schemas.microsoft.com/office/drawing/2014/main" id="{91A3B3B9-DC8A-4BFC-8552-1DFED2FE3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12601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373172" y="939091"/>
            <a:ext cx="3502002" cy="231216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uk-UA" b="1" u="sng" dirty="0">
                <a:solidFill>
                  <a:srgbClr val="C00000"/>
                </a:solidFill>
              </a:rPr>
              <a:t>Навчальні програми 6-9 клас</a:t>
            </a:r>
          </a:p>
          <a:p>
            <a:pPr marL="285750" lvl="0" indent="-285750" algn="l" rtl="0">
              <a:spcBef>
                <a:spcPts val="600"/>
              </a:spcBef>
              <a:spcAft>
                <a:spcPts val="0"/>
              </a:spcAft>
              <a:buFont typeface="Wingdings" panose="05000000000000000000" pitchFamily="2" charset="2"/>
              <a:buChar char="Ø"/>
            </a:pPr>
            <a:r>
              <a:rPr lang="uk-UA" b="1" dirty="0">
                <a:hlinkClick r:id="rId3"/>
              </a:rPr>
              <a:t>Українська мова</a:t>
            </a:r>
            <a:endParaRPr lang="uk-UA" b="1" dirty="0"/>
          </a:p>
          <a:p>
            <a:pPr marL="285750" lvl="0" indent="-285750" algn="l" rtl="0">
              <a:spcBef>
                <a:spcPts val="600"/>
              </a:spcBef>
              <a:spcAft>
                <a:spcPts val="0"/>
              </a:spcAft>
              <a:buFont typeface="Wingdings" panose="05000000000000000000" pitchFamily="2" charset="2"/>
              <a:buChar char="Ø"/>
            </a:pPr>
            <a:r>
              <a:rPr lang="uk-UA" b="1" dirty="0">
                <a:hlinkClick r:id="rId4"/>
              </a:rPr>
              <a:t>Українська література</a:t>
            </a:r>
            <a:endParaRPr lang="uk-UA" b="1" dirty="0"/>
          </a:p>
          <a:p>
            <a:pPr marL="285750" lvl="0" indent="-285750">
              <a:buFont typeface="Wingdings" panose="05000000000000000000" pitchFamily="2" charset="2"/>
              <a:buChar char="Ø"/>
            </a:pPr>
            <a:r>
              <a:rPr lang="uk-UA" b="1" dirty="0">
                <a:hlinkClick r:id="rId5"/>
              </a:rPr>
              <a:t>Зарубіжна література</a:t>
            </a:r>
            <a:r>
              <a:rPr lang="uk-UA" b="1" dirty="0"/>
              <a:t> </a:t>
            </a:r>
            <a:r>
              <a:rPr lang="uk-UA" sz="1600" b="1" i="1" dirty="0"/>
              <a:t>(із змінами </a:t>
            </a:r>
            <a:r>
              <a:rPr lang="ru-RU" sz="1600" b="1" i="1" dirty="0"/>
              <a:t>наказ </a:t>
            </a:r>
            <a:r>
              <a:rPr lang="ru-RU" sz="1600" b="1" i="1" dirty="0" err="1"/>
              <a:t>Міністерства</a:t>
            </a:r>
            <a:r>
              <a:rPr lang="ru-RU" sz="1600" b="1" i="1" dirty="0"/>
              <a:t> </a:t>
            </a:r>
            <a:r>
              <a:rPr lang="ru-RU" sz="1600" b="1" i="1" dirty="0" err="1"/>
              <a:t>освіти</a:t>
            </a:r>
            <a:r>
              <a:rPr lang="ru-RU" sz="1600" b="1" i="1" dirty="0"/>
              <a:t> і науки </a:t>
            </a:r>
            <a:r>
              <a:rPr lang="ru-RU" sz="1600" b="1" i="1" dirty="0" err="1"/>
              <a:t>України</a:t>
            </a:r>
            <a:r>
              <a:rPr lang="ru-RU" sz="1600" b="1" i="1" dirty="0"/>
              <a:t> </a:t>
            </a:r>
            <a:r>
              <a:rPr lang="ru-RU" sz="1600" b="1" i="1" dirty="0" err="1"/>
              <a:t>від</a:t>
            </a:r>
            <a:r>
              <a:rPr lang="ru-RU" sz="1600" b="1" i="1" dirty="0"/>
              <a:t> 03 </a:t>
            </a:r>
            <a:r>
              <a:rPr lang="ru-RU" sz="1600" b="1" i="1" dirty="0" err="1"/>
              <a:t>серпня</a:t>
            </a:r>
            <a:r>
              <a:rPr lang="ru-RU" sz="1600" b="1" i="1" dirty="0"/>
              <a:t> 2022 року № 698</a:t>
            </a:r>
            <a:r>
              <a:rPr lang="uk-UA" sz="1600" b="1" i="1" dirty="0"/>
              <a:t>)</a:t>
            </a:r>
            <a:endParaRPr b="1" dirty="0"/>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861" name="Google Shape;861;p19"/>
          <p:cNvGrpSpPr/>
          <p:nvPr/>
        </p:nvGrpSpPr>
        <p:grpSpPr>
          <a:xfrm>
            <a:off x="6673042" y="1849722"/>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8"/>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 name="Google Shape;857;p19">
            <a:extLst>
              <a:ext uri="{FF2B5EF4-FFF2-40B4-BE49-F238E27FC236}">
                <a16:creationId xmlns:a16="http://schemas.microsoft.com/office/drawing/2014/main" id="{B1EAB48F-9554-4C70-AA96-F319A31F34E2}"/>
              </a:ext>
            </a:extLst>
          </p:cNvPr>
          <p:cNvSpPr txBox="1">
            <a:spLocks/>
          </p:cNvSpPr>
          <p:nvPr/>
        </p:nvSpPr>
        <p:spPr>
          <a:xfrm>
            <a:off x="3970717" y="924834"/>
            <a:ext cx="3502002" cy="231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marL="0" indent="0">
              <a:buFont typeface="Barlow Light"/>
              <a:buNone/>
            </a:pPr>
            <a:r>
              <a:rPr lang="uk-UA" b="1" u="sng" dirty="0">
                <a:solidFill>
                  <a:srgbClr val="C00000"/>
                </a:solidFill>
              </a:rPr>
              <a:t>Навчальні програми 10-11 клас</a:t>
            </a:r>
          </a:p>
          <a:p>
            <a:pPr marL="285750" indent="-285750">
              <a:buFont typeface="Wingdings" panose="05000000000000000000" pitchFamily="2" charset="2"/>
              <a:buChar char="Ø"/>
            </a:pPr>
            <a:r>
              <a:rPr lang="uk-UA" b="1" dirty="0">
                <a:hlinkClick r:id="rId6"/>
              </a:rPr>
              <a:t>Українська мова</a:t>
            </a:r>
            <a:endParaRPr lang="uk-UA" b="1" dirty="0"/>
          </a:p>
          <a:p>
            <a:pPr marL="285750" indent="-285750">
              <a:buFont typeface="Wingdings" panose="05000000000000000000" pitchFamily="2" charset="2"/>
              <a:buChar char="Ø"/>
            </a:pPr>
            <a:r>
              <a:rPr lang="uk-UA" b="1" dirty="0">
                <a:hlinkClick r:id="rId6"/>
              </a:rPr>
              <a:t>Українська література</a:t>
            </a:r>
            <a:endParaRPr lang="uk-UA" b="1" dirty="0"/>
          </a:p>
          <a:p>
            <a:pPr marL="285750" indent="-285750">
              <a:buFont typeface="Wingdings" panose="05000000000000000000" pitchFamily="2" charset="2"/>
              <a:buChar char="Ø"/>
            </a:pPr>
            <a:r>
              <a:rPr lang="uk-UA" b="1" dirty="0">
                <a:hlinkClick r:id="rId7"/>
              </a:rPr>
              <a:t>Зарубіжна література </a:t>
            </a:r>
            <a:r>
              <a:rPr lang="uk-UA" sz="1600" b="1" i="1" dirty="0"/>
              <a:t>(із змінами наказ Міністерства освіти і науки України від 03 серпня 2022 року № 698)</a:t>
            </a:r>
            <a:endParaRPr lang="uk-UA" b="1" dirty="0"/>
          </a:p>
        </p:txBody>
      </p:sp>
      <p:sp>
        <p:nvSpPr>
          <p:cNvPr id="143" name="Google Shape;857;p19">
            <a:extLst>
              <a:ext uri="{FF2B5EF4-FFF2-40B4-BE49-F238E27FC236}">
                <a16:creationId xmlns:a16="http://schemas.microsoft.com/office/drawing/2014/main" id="{DD428604-58B7-4B39-8B48-71CF7744C819}"/>
              </a:ext>
            </a:extLst>
          </p:cNvPr>
          <p:cNvSpPr txBox="1">
            <a:spLocks/>
          </p:cNvSpPr>
          <p:nvPr/>
        </p:nvSpPr>
        <p:spPr>
          <a:xfrm>
            <a:off x="486842" y="3714092"/>
            <a:ext cx="5788451" cy="7458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uk-UA" b="1" u="sng" dirty="0">
                <a:solidFill>
                  <a:srgbClr val="C00000"/>
                </a:solidFill>
                <a:hlinkClick r:id="rId8"/>
              </a:rPr>
              <a:t>Електронні версії </a:t>
            </a:r>
            <a:r>
              <a:rPr lang="uk-UA" b="1" dirty="0">
                <a:solidFill>
                  <a:srgbClr val="C00000"/>
                </a:solidFill>
                <a:hlinkClick r:id="rId8"/>
              </a:rPr>
              <a:t>підручників</a:t>
            </a:r>
            <a:r>
              <a:rPr lang="uk-UA" b="1" dirty="0">
                <a:solidFill>
                  <a:srgbClr val="C00000"/>
                </a:solidFill>
              </a:rPr>
              <a:t> </a:t>
            </a:r>
            <a:r>
              <a:rPr lang="uk-UA" b="1" dirty="0">
                <a:solidFill>
                  <a:schemeClr val="tx1">
                    <a:lumMod val="75000"/>
                  </a:schemeClr>
                </a:solidFill>
              </a:rPr>
              <a:t>для 6-11 класів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7593B-18EB-414A-90AB-E1D59035366F}"/>
              </a:ext>
            </a:extLst>
          </p:cNvPr>
          <p:cNvSpPr>
            <a:spLocks noGrp="1"/>
          </p:cNvSpPr>
          <p:nvPr>
            <p:ph type="title"/>
          </p:nvPr>
        </p:nvSpPr>
        <p:spPr/>
        <p:txBody>
          <a:bodyPr/>
          <a:lstStyle/>
          <a:p>
            <a:r>
              <a:rPr lang="uk-UA" sz="3200" b="1" dirty="0"/>
              <a:t>Українська мова 6-11 клас</a:t>
            </a:r>
            <a:endParaRPr lang="ru-RU" sz="3200" b="1" dirty="0"/>
          </a:p>
        </p:txBody>
      </p:sp>
      <p:sp>
        <p:nvSpPr>
          <p:cNvPr id="4" name="Текст 3">
            <a:extLst>
              <a:ext uri="{FF2B5EF4-FFF2-40B4-BE49-F238E27FC236}">
                <a16:creationId xmlns:a16="http://schemas.microsoft.com/office/drawing/2014/main" id="{9EFBCAD7-3C4E-4840-9A1F-5730C6A1A109}"/>
              </a:ext>
            </a:extLst>
          </p:cNvPr>
          <p:cNvSpPr>
            <a:spLocks noGrp="1"/>
          </p:cNvSpPr>
          <p:nvPr>
            <p:ph type="body" idx="1"/>
          </p:nvPr>
        </p:nvSpPr>
        <p:spPr>
          <a:xfrm>
            <a:off x="125506" y="1063420"/>
            <a:ext cx="2635623" cy="3573329"/>
          </a:xfrm>
        </p:spPr>
        <p:txBody>
          <a:bodyPr/>
          <a:lstStyle/>
          <a:p>
            <a:pPr>
              <a:buFont typeface="Wingdings" panose="05000000000000000000" pitchFamily="2" charset="2"/>
              <a:buChar char="ü"/>
            </a:pPr>
            <a:r>
              <a:rPr lang="ru-RU" sz="1600" dirty="0" err="1"/>
              <a:t>Вказаний</a:t>
            </a:r>
            <a:r>
              <a:rPr lang="ru-RU" sz="1600" dirty="0"/>
              <a:t> у </a:t>
            </a:r>
            <a:r>
              <a:rPr lang="ru-RU" sz="1600" dirty="0" err="1"/>
              <a:t>навчальних</a:t>
            </a:r>
            <a:r>
              <a:rPr lang="ru-RU" sz="1600" dirty="0"/>
              <a:t> </a:t>
            </a:r>
            <a:r>
              <a:rPr lang="ru-RU" sz="1600" dirty="0" err="1"/>
              <a:t>програмах</a:t>
            </a:r>
            <a:r>
              <a:rPr lang="ru-RU" sz="1600" dirty="0"/>
              <a:t> </a:t>
            </a:r>
            <a:r>
              <a:rPr lang="ru-RU" sz="1600" i="1" u="sng" dirty="0" err="1"/>
              <a:t>розподіл</a:t>
            </a:r>
            <a:r>
              <a:rPr lang="ru-RU" sz="1600" i="1" u="sng" dirty="0"/>
              <a:t> годин </a:t>
            </a:r>
            <a:r>
              <a:rPr lang="ru-RU" sz="1600" i="1" u="sng" dirty="0" err="1"/>
              <a:t>між</a:t>
            </a:r>
            <a:r>
              <a:rPr lang="ru-RU" sz="1600" i="1" u="sng" dirty="0"/>
              <a:t> </a:t>
            </a:r>
            <a:r>
              <a:rPr lang="ru-RU" sz="1600" i="1" u="sng" dirty="0" err="1"/>
              <a:t>розділами</a:t>
            </a:r>
            <a:r>
              <a:rPr lang="ru-RU" sz="1600" i="1" u="sng" dirty="0"/>
              <a:t> </a:t>
            </a:r>
            <a:r>
              <a:rPr lang="ru-RU" sz="1600" i="1" u="sng" dirty="0" err="1"/>
              <a:t>вважається</a:t>
            </a:r>
            <a:r>
              <a:rPr lang="ru-RU" sz="1600" i="1" u="sng" dirty="0"/>
              <a:t> </a:t>
            </a:r>
            <a:r>
              <a:rPr lang="ru-RU" sz="1600" i="1" u="sng" dirty="0" err="1"/>
              <a:t>орієнтовним</a:t>
            </a:r>
            <a:r>
              <a:rPr lang="ru-RU" sz="1600" dirty="0"/>
              <a:t>. У </a:t>
            </a:r>
            <a:r>
              <a:rPr lang="ru-RU" sz="1600" dirty="0" err="1"/>
              <a:t>разі</a:t>
            </a:r>
            <a:r>
              <a:rPr lang="ru-RU" sz="1600" dirty="0"/>
              <a:t> потреби </a:t>
            </a:r>
            <a:r>
              <a:rPr lang="ru-RU" sz="1600" dirty="0" err="1"/>
              <a:t>вчитель</a:t>
            </a:r>
            <a:r>
              <a:rPr lang="ru-RU" sz="1600" dirty="0"/>
              <a:t> </a:t>
            </a:r>
            <a:r>
              <a:rPr lang="ru-RU" sz="1600" dirty="0" err="1"/>
              <a:t>має</a:t>
            </a:r>
            <a:r>
              <a:rPr lang="ru-RU" sz="1600" dirty="0"/>
              <a:t> право </a:t>
            </a:r>
            <a:r>
              <a:rPr lang="ru-RU" sz="1600" dirty="0" err="1"/>
              <a:t>самостійно</a:t>
            </a:r>
            <a:r>
              <a:rPr lang="ru-RU" sz="1600" dirty="0"/>
              <a:t> </a:t>
            </a:r>
            <a:r>
              <a:rPr lang="ru-RU" sz="1600" dirty="0" err="1"/>
              <a:t>змінювати</a:t>
            </a:r>
            <a:r>
              <a:rPr lang="ru-RU" sz="1600" dirty="0"/>
              <a:t> </a:t>
            </a:r>
            <a:r>
              <a:rPr lang="ru-RU" sz="1600" dirty="0" err="1"/>
              <a:t>обсяг</a:t>
            </a:r>
            <a:r>
              <a:rPr lang="ru-RU" sz="1600" dirty="0"/>
              <a:t> годин у межах </a:t>
            </a:r>
            <a:r>
              <a:rPr lang="ru-RU" sz="1600" dirty="0" err="1"/>
              <a:t>розділу</a:t>
            </a:r>
            <a:r>
              <a:rPr lang="ru-RU" sz="1600" dirty="0"/>
              <a:t>, а </a:t>
            </a:r>
            <a:r>
              <a:rPr lang="ru-RU" sz="1600" dirty="0" err="1"/>
              <a:t>також</a:t>
            </a:r>
            <a:r>
              <a:rPr lang="ru-RU" sz="1600" dirty="0"/>
              <a:t> </a:t>
            </a:r>
            <a:r>
              <a:rPr lang="ru-RU" sz="1600" dirty="0" err="1"/>
              <a:t>послідовність</a:t>
            </a:r>
            <a:r>
              <a:rPr lang="ru-RU" sz="1600" dirty="0"/>
              <a:t> </a:t>
            </a:r>
            <a:r>
              <a:rPr lang="ru-RU" sz="1600" dirty="0" err="1"/>
              <a:t>вивчення</a:t>
            </a:r>
            <a:r>
              <a:rPr lang="ru-RU" sz="1600" dirty="0"/>
              <a:t> </a:t>
            </a:r>
            <a:r>
              <a:rPr lang="ru-RU" sz="1600" dirty="0" err="1"/>
              <a:t>розділів</a:t>
            </a:r>
            <a:r>
              <a:rPr lang="ru-RU" sz="1600" dirty="0"/>
              <a:t>.</a:t>
            </a:r>
          </a:p>
          <a:p>
            <a:pPr marL="114300" indent="0">
              <a:buNone/>
            </a:pPr>
            <a:endParaRPr lang="ru-RU" sz="1800" dirty="0"/>
          </a:p>
        </p:txBody>
      </p:sp>
      <p:sp>
        <p:nvSpPr>
          <p:cNvPr id="5" name="Текст 4">
            <a:extLst>
              <a:ext uri="{FF2B5EF4-FFF2-40B4-BE49-F238E27FC236}">
                <a16:creationId xmlns:a16="http://schemas.microsoft.com/office/drawing/2014/main" id="{4DA2AE84-E253-41ED-B175-476DB0F0E7DE}"/>
              </a:ext>
            </a:extLst>
          </p:cNvPr>
          <p:cNvSpPr>
            <a:spLocks noGrp="1"/>
          </p:cNvSpPr>
          <p:nvPr>
            <p:ph type="body" idx="2"/>
          </p:nvPr>
        </p:nvSpPr>
        <p:spPr>
          <a:xfrm>
            <a:off x="2976282" y="1063420"/>
            <a:ext cx="6042212" cy="3761091"/>
          </a:xfrm>
        </p:spPr>
        <p:txBody>
          <a:bodyPr/>
          <a:lstStyle/>
          <a:p>
            <a:pPr marL="114300" indent="0">
              <a:buNone/>
            </a:pPr>
            <a:r>
              <a:rPr lang="ru-RU" sz="1600" dirty="0" err="1"/>
              <a:t>Тематичні</a:t>
            </a:r>
            <a:r>
              <a:rPr lang="ru-RU" sz="1600" dirty="0"/>
              <a:t> і </a:t>
            </a:r>
            <a:r>
              <a:rPr lang="ru-RU" sz="1600" dirty="0" err="1"/>
              <a:t>семестрові</a:t>
            </a:r>
            <a:r>
              <a:rPr lang="ru-RU" sz="1600" dirty="0"/>
              <a:t> </a:t>
            </a:r>
            <a:r>
              <a:rPr lang="ru-RU" sz="1600" dirty="0" err="1"/>
              <a:t>оцінки</a:t>
            </a:r>
            <a:r>
              <a:rPr lang="ru-RU" sz="1600" dirty="0"/>
              <a:t> </a:t>
            </a:r>
          </a:p>
          <a:p>
            <a:pPr>
              <a:buFont typeface="Wingdings" panose="05000000000000000000" pitchFamily="2" charset="2"/>
              <a:buChar char="ü"/>
            </a:pPr>
            <a:r>
              <a:rPr lang="ru-RU" sz="1600" i="1" dirty="0" err="1"/>
              <a:t>Тематичну</a:t>
            </a:r>
            <a:r>
              <a:rPr lang="ru-RU" sz="1600" i="1" dirty="0"/>
              <a:t> </a:t>
            </a:r>
            <a:r>
              <a:rPr lang="ru-RU" sz="1600" i="1" dirty="0" err="1"/>
              <a:t>оцінк</a:t>
            </a:r>
            <a:r>
              <a:rPr lang="ru-RU" sz="1600" dirty="0" err="1"/>
              <a:t>у</a:t>
            </a:r>
            <a:r>
              <a:rPr lang="ru-RU" sz="1600" dirty="0"/>
              <a:t> </a:t>
            </a:r>
            <a:r>
              <a:rPr lang="ru-RU" sz="1600" dirty="0" err="1"/>
              <a:t>виставляють</a:t>
            </a:r>
            <a:r>
              <a:rPr lang="ru-RU" sz="1600" dirty="0"/>
              <a:t> на </a:t>
            </a:r>
            <a:r>
              <a:rPr lang="ru-RU" sz="1600" dirty="0" err="1"/>
              <a:t>підставі</a:t>
            </a:r>
            <a:r>
              <a:rPr lang="ru-RU" sz="1600" dirty="0"/>
              <a:t> </a:t>
            </a:r>
            <a:r>
              <a:rPr lang="ru-RU" sz="1600" dirty="0" err="1"/>
              <a:t>поточних</a:t>
            </a:r>
            <a:r>
              <a:rPr lang="ru-RU" sz="1600" dirty="0"/>
              <a:t> </a:t>
            </a:r>
            <a:r>
              <a:rPr lang="ru-RU" sz="1600" dirty="0" err="1"/>
              <a:t>оцінок</a:t>
            </a:r>
            <a:r>
              <a:rPr lang="ru-RU" sz="1600" dirty="0"/>
              <a:t> з </a:t>
            </a:r>
            <a:r>
              <a:rPr lang="ru-RU" sz="1600" dirty="0" err="1"/>
              <a:t>урахуванням</a:t>
            </a:r>
            <a:r>
              <a:rPr lang="ru-RU" sz="1600" dirty="0"/>
              <a:t> </a:t>
            </a:r>
            <a:r>
              <a:rPr lang="ru-RU" sz="1600" dirty="0" err="1"/>
              <a:t>контрольних</a:t>
            </a:r>
            <a:r>
              <a:rPr lang="ru-RU" sz="1600" dirty="0"/>
              <a:t> </a:t>
            </a:r>
            <a:r>
              <a:rPr lang="ru-RU" sz="1600" dirty="0" err="1"/>
              <a:t>робіт</a:t>
            </a:r>
            <a:r>
              <a:rPr lang="ru-RU" sz="1600" dirty="0"/>
              <a:t>. </a:t>
            </a:r>
          </a:p>
          <a:p>
            <a:pPr>
              <a:buFont typeface="Wingdings" panose="05000000000000000000" pitchFamily="2" charset="2"/>
              <a:buChar char="ü"/>
            </a:pPr>
            <a:r>
              <a:rPr lang="ru-RU" sz="1600" i="1" dirty="0" err="1"/>
              <a:t>Семестрову</a:t>
            </a:r>
            <a:r>
              <a:rPr lang="ru-RU" sz="1600" dirty="0"/>
              <a:t> – на </a:t>
            </a:r>
            <a:r>
              <a:rPr lang="ru-RU" sz="1600" dirty="0" err="1"/>
              <a:t>основі</a:t>
            </a:r>
            <a:r>
              <a:rPr lang="ru-RU" sz="1600" dirty="0"/>
              <a:t> </a:t>
            </a:r>
            <a:r>
              <a:rPr lang="ru-RU" sz="1600" dirty="0" err="1"/>
              <a:t>тематичного</a:t>
            </a:r>
            <a:r>
              <a:rPr lang="ru-RU" sz="1600" dirty="0"/>
              <a:t> </a:t>
            </a:r>
            <a:r>
              <a:rPr lang="ru-RU" sz="1600" dirty="0" err="1"/>
              <a:t>оцінювання</a:t>
            </a:r>
            <a:r>
              <a:rPr lang="ru-RU" sz="1600" dirty="0"/>
              <a:t> та </a:t>
            </a:r>
            <a:r>
              <a:rPr lang="ru-RU" sz="1600" dirty="0" err="1"/>
              <a:t>результатів</a:t>
            </a:r>
            <a:r>
              <a:rPr lang="ru-RU" sz="1600" dirty="0"/>
              <a:t> </a:t>
            </a:r>
            <a:r>
              <a:rPr lang="ru-RU" sz="1600" dirty="0" err="1"/>
              <a:t>оцінювання</a:t>
            </a:r>
            <a:r>
              <a:rPr lang="ru-RU" sz="1600" dirty="0"/>
              <a:t> </a:t>
            </a:r>
            <a:r>
              <a:rPr lang="ru-RU" sz="1600" dirty="0" err="1"/>
              <a:t>певного</a:t>
            </a:r>
            <a:r>
              <a:rPr lang="ru-RU" sz="1600" dirty="0"/>
              <a:t> виду </a:t>
            </a:r>
            <a:r>
              <a:rPr lang="ru-RU" sz="1600" dirty="0" err="1"/>
              <a:t>діяльності</a:t>
            </a:r>
            <a:r>
              <a:rPr lang="ru-RU" sz="1600" dirty="0"/>
              <a:t>: </a:t>
            </a:r>
            <a:r>
              <a:rPr lang="ru-RU" sz="1600" dirty="0" err="1"/>
              <a:t>говоріння</a:t>
            </a:r>
            <a:r>
              <a:rPr lang="ru-RU" sz="1600" dirty="0"/>
              <a:t> (</a:t>
            </a:r>
            <a:r>
              <a:rPr lang="ru-RU" sz="1600" dirty="0" err="1"/>
              <a:t>діалог</a:t>
            </a:r>
            <a:r>
              <a:rPr lang="ru-RU" sz="1600" dirty="0"/>
              <a:t>, </a:t>
            </a:r>
            <a:r>
              <a:rPr lang="ru-RU" sz="1600" dirty="0" err="1"/>
              <a:t>усний</a:t>
            </a:r>
            <a:r>
              <a:rPr lang="ru-RU" sz="1600" dirty="0"/>
              <a:t> </a:t>
            </a:r>
            <a:r>
              <a:rPr lang="ru-RU" sz="1600" dirty="0" err="1"/>
              <a:t>переказ</a:t>
            </a:r>
            <a:r>
              <a:rPr lang="ru-RU" sz="1600" dirty="0"/>
              <a:t>, </a:t>
            </a:r>
            <a:r>
              <a:rPr lang="ru-RU" sz="1600" dirty="0" err="1"/>
              <a:t>усний</a:t>
            </a:r>
            <a:r>
              <a:rPr lang="ru-RU" sz="1600" dirty="0"/>
              <a:t> </a:t>
            </a:r>
            <a:r>
              <a:rPr lang="ru-RU" sz="1600" dirty="0" err="1"/>
              <a:t>твір</a:t>
            </a:r>
            <a:r>
              <a:rPr lang="ru-RU" sz="1600" dirty="0"/>
              <a:t>) </a:t>
            </a:r>
            <a:r>
              <a:rPr lang="ru-RU" sz="1600" dirty="0" err="1"/>
              <a:t>або</a:t>
            </a:r>
            <a:r>
              <a:rPr lang="ru-RU" sz="1600" dirty="0"/>
              <a:t> </a:t>
            </a:r>
            <a:r>
              <a:rPr lang="ru-RU" sz="1600" dirty="0" err="1"/>
              <a:t>читання</a:t>
            </a:r>
            <a:r>
              <a:rPr lang="ru-RU" sz="1600" dirty="0"/>
              <a:t> </a:t>
            </a:r>
            <a:r>
              <a:rPr lang="ru-RU" sz="1600" dirty="0" err="1"/>
              <a:t>вголос</a:t>
            </a:r>
            <a:r>
              <a:rPr lang="ru-RU" sz="1600" dirty="0"/>
              <a:t>. </a:t>
            </a:r>
          </a:p>
          <a:p>
            <a:pPr marL="114300" indent="0">
              <a:buNone/>
            </a:pPr>
            <a:r>
              <a:rPr lang="ru-RU" sz="1400" i="1" dirty="0" err="1"/>
              <a:t>Якщо</a:t>
            </a:r>
            <a:r>
              <a:rPr lang="ru-RU" sz="1400" i="1" dirty="0"/>
              <a:t> </a:t>
            </a:r>
            <a:r>
              <a:rPr lang="ru-RU" sz="1400" i="1" dirty="0" err="1"/>
              <a:t>дитина</a:t>
            </a:r>
            <a:r>
              <a:rPr lang="ru-RU" sz="1400" i="1" dirty="0"/>
              <a:t> </a:t>
            </a:r>
            <a:r>
              <a:rPr lang="ru-RU" sz="1400" i="1" dirty="0" err="1"/>
              <a:t>прохворіла</a:t>
            </a:r>
            <a:r>
              <a:rPr lang="ru-RU" sz="1400" i="1" dirty="0"/>
              <a:t> </a:t>
            </a:r>
            <a:r>
              <a:rPr lang="ru-RU" sz="1400" i="1" dirty="0" err="1"/>
              <a:t>частину</a:t>
            </a:r>
            <a:r>
              <a:rPr lang="ru-RU" sz="1400" i="1" dirty="0"/>
              <a:t> семестру, пропустила, </a:t>
            </a:r>
            <a:r>
              <a:rPr lang="ru-RU" sz="1400" i="1" dirty="0" err="1"/>
              <a:t>наприклад</a:t>
            </a:r>
            <a:r>
              <a:rPr lang="ru-RU" sz="1400" i="1" dirty="0"/>
              <a:t>, одну </a:t>
            </a:r>
            <a:r>
              <a:rPr lang="ru-RU" sz="1400" i="1" dirty="0" err="1"/>
              <a:t>тематичну</a:t>
            </a:r>
            <a:r>
              <a:rPr lang="ru-RU" sz="1400" i="1" dirty="0"/>
              <a:t>, не </a:t>
            </a:r>
            <a:r>
              <a:rPr lang="ru-RU" sz="1400" i="1" dirty="0" err="1"/>
              <a:t>має</a:t>
            </a:r>
            <a:r>
              <a:rPr lang="ru-RU" sz="1400" i="1" dirty="0"/>
              <a:t> </a:t>
            </a:r>
            <a:r>
              <a:rPr lang="ru-RU" sz="1400" i="1" dirty="0" err="1"/>
              <a:t>оцінки</a:t>
            </a:r>
            <a:r>
              <a:rPr lang="ru-RU" sz="1400" i="1" dirty="0"/>
              <a:t> за </a:t>
            </a:r>
            <a:r>
              <a:rPr lang="ru-RU" sz="1400" i="1" dirty="0" err="1"/>
              <a:t>якийсь</a:t>
            </a:r>
            <a:r>
              <a:rPr lang="ru-RU" sz="1400" i="1" dirty="0"/>
              <a:t> вид </a:t>
            </a:r>
            <a:r>
              <a:rPr lang="ru-RU" sz="1400" i="1" dirty="0" err="1"/>
              <a:t>мовленнєвої</a:t>
            </a:r>
            <a:r>
              <a:rPr lang="ru-RU" sz="1400" i="1" dirty="0"/>
              <a:t> </a:t>
            </a:r>
            <a:r>
              <a:rPr lang="ru-RU" sz="1400" i="1" dirty="0" err="1"/>
              <a:t>діяльності</a:t>
            </a:r>
            <a:r>
              <a:rPr lang="ru-RU" sz="1400" i="1" dirty="0"/>
              <a:t>, то </a:t>
            </a:r>
            <a:r>
              <a:rPr lang="ru-RU" sz="1400" i="1" dirty="0" err="1"/>
              <a:t>оцінка</a:t>
            </a:r>
            <a:r>
              <a:rPr lang="ru-RU" sz="1400" i="1" dirty="0"/>
              <a:t> за семестр </a:t>
            </a:r>
            <a:r>
              <a:rPr lang="ru-RU" sz="1400" i="1" dirty="0" err="1"/>
              <a:t>виводиться</a:t>
            </a:r>
            <a:r>
              <a:rPr lang="ru-RU" sz="1400" i="1" dirty="0"/>
              <a:t> на </a:t>
            </a:r>
            <a:r>
              <a:rPr lang="ru-RU" sz="1400" i="1" dirty="0" err="1"/>
              <a:t>розсуд</a:t>
            </a:r>
            <a:r>
              <a:rPr lang="ru-RU" sz="1400" i="1" dirty="0"/>
              <a:t> учителя </a:t>
            </a:r>
            <a:r>
              <a:rPr lang="ru-RU" sz="1400" i="1" dirty="0" err="1"/>
              <a:t>залежно</a:t>
            </a:r>
            <a:r>
              <a:rPr lang="ru-RU" sz="1400" i="1" dirty="0"/>
              <a:t> </a:t>
            </a:r>
            <a:r>
              <a:rPr lang="ru-RU" sz="1400" i="1" dirty="0" err="1"/>
              <a:t>від</a:t>
            </a:r>
            <a:r>
              <a:rPr lang="ru-RU" sz="1400" i="1" dirty="0"/>
              <a:t> </a:t>
            </a:r>
            <a:r>
              <a:rPr lang="ru-RU" sz="1400" i="1" dirty="0" err="1"/>
              <a:t>динаміки</a:t>
            </a:r>
            <a:r>
              <a:rPr lang="ru-RU" sz="1400" i="1" dirty="0"/>
              <a:t> </a:t>
            </a:r>
            <a:r>
              <a:rPr lang="ru-RU" sz="1400" i="1" dirty="0" err="1"/>
              <a:t>особистих</a:t>
            </a:r>
            <a:r>
              <a:rPr lang="ru-RU" sz="1400" i="1" dirty="0"/>
              <a:t> </a:t>
            </a:r>
            <a:r>
              <a:rPr lang="ru-RU" sz="1400" i="1" dirty="0" err="1"/>
              <a:t>навчальних</a:t>
            </a:r>
            <a:r>
              <a:rPr lang="ru-RU" sz="1400" i="1" dirty="0"/>
              <a:t> </a:t>
            </a:r>
            <a:r>
              <a:rPr lang="ru-RU" sz="1400" i="1" dirty="0" err="1"/>
              <a:t>досягнень</a:t>
            </a:r>
            <a:r>
              <a:rPr lang="ru-RU" sz="1400" i="1" dirty="0"/>
              <a:t> </a:t>
            </a:r>
            <a:r>
              <a:rPr lang="ru-RU" sz="1400" i="1" dirty="0" err="1"/>
              <a:t>учня</a:t>
            </a:r>
            <a:r>
              <a:rPr lang="ru-RU" sz="1400" i="1" dirty="0"/>
              <a:t> (</a:t>
            </a:r>
            <a:r>
              <a:rPr lang="ru-RU" sz="1400" i="1" dirty="0" err="1"/>
              <a:t>учениці</a:t>
            </a:r>
            <a:r>
              <a:rPr lang="ru-RU" sz="1400" i="1" dirty="0"/>
              <a:t>), </a:t>
            </a:r>
            <a:r>
              <a:rPr lang="ru-RU" sz="1400" i="1" dirty="0" err="1"/>
              <a:t>важливості</a:t>
            </a:r>
            <a:r>
              <a:rPr lang="ru-RU" sz="1400" i="1" dirty="0"/>
              <a:t> </a:t>
            </a:r>
            <a:r>
              <a:rPr lang="ru-RU" sz="1400" i="1" dirty="0" err="1"/>
              <a:t>пропущеної</a:t>
            </a:r>
            <a:r>
              <a:rPr lang="ru-RU" sz="1400" i="1" dirty="0"/>
              <a:t> теми </a:t>
            </a:r>
            <a:r>
              <a:rPr lang="ru-RU" sz="1400" i="1" dirty="0" err="1"/>
              <a:t>чи</a:t>
            </a:r>
            <a:r>
              <a:rPr lang="ru-RU" sz="1400" i="1" dirty="0"/>
              <a:t> теми, за яку </a:t>
            </a:r>
            <a:r>
              <a:rPr lang="ru-RU" sz="1400" i="1" dirty="0" err="1"/>
              <a:t>учня</a:t>
            </a:r>
            <a:r>
              <a:rPr lang="ru-RU" sz="1400" i="1" dirty="0"/>
              <a:t> (</a:t>
            </a:r>
            <a:r>
              <a:rPr lang="ru-RU" sz="1400" i="1" dirty="0" err="1"/>
              <a:t>ученицю</a:t>
            </a:r>
            <a:r>
              <a:rPr lang="ru-RU" sz="1400" i="1" dirty="0"/>
              <a:t>) </a:t>
            </a:r>
            <a:r>
              <a:rPr lang="ru-RU" sz="1400" i="1" dirty="0" err="1"/>
              <a:t>атестовано</a:t>
            </a:r>
            <a:r>
              <a:rPr lang="ru-RU" sz="1400" i="1" dirty="0"/>
              <a:t>, - (</a:t>
            </a:r>
            <a:r>
              <a:rPr lang="ru-RU" sz="1400" i="1" dirty="0" err="1"/>
              <a:t>тривалість</a:t>
            </a:r>
            <a:r>
              <a:rPr lang="ru-RU" sz="1400" i="1" dirty="0"/>
              <a:t> </a:t>
            </a:r>
            <a:r>
              <a:rPr lang="ru-RU" sz="1400" i="1" dirty="0" err="1"/>
              <a:t>вивчення</a:t>
            </a:r>
            <a:r>
              <a:rPr lang="ru-RU" sz="1400" i="1" dirty="0"/>
              <a:t>, </a:t>
            </a:r>
            <a:r>
              <a:rPr lang="ru-RU" sz="1400" i="1" dirty="0" err="1"/>
              <a:t>складність</a:t>
            </a:r>
            <a:r>
              <a:rPr lang="ru-RU" sz="1400" i="1" dirty="0"/>
              <a:t> </a:t>
            </a:r>
            <a:r>
              <a:rPr lang="ru-RU" sz="1400" i="1" dirty="0" err="1"/>
              <a:t>змісту</a:t>
            </a:r>
            <a:r>
              <a:rPr lang="ru-RU" sz="1400" i="1" dirty="0"/>
              <a:t>, </a:t>
            </a:r>
            <a:r>
              <a:rPr lang="ru-RU" sz="1400" i="1" dirty="0" err="1"/>
              <a:t>ступінь</a:t>
            </a:r>
            <a:r>
              <a:rPr lang="ru-RU" sz="1400" i="1" dirty="0"/>
              <a:t> </a:t>
            </a:r>
            <a:r>
              <a:rPr lang="ru-RU" sz="1400" i="1" dirty="0" err="1"/>
              <a:t>узагальнення</a:t>
            </a:r>
            <a:r>
              <a:rPr lang="ru-RU" sz="1400" i="1" dirty="0"/>
              <a:t> </a:t>
            </a:r>
            <a:r>
              <a:rPr lang="ru-RU" sz="1400" i="1" dirty="0" err="1"/>
              <a:t>матеріалу</a:t>
            </a:r>
            <a:r>
              <a:rPr lang="ru-RU" sz="1400" i="1" dirty="0"/>
              <a:t>). За таких умов </a:t>
            </a:r>
            <a:r>
              <a:rPr lang="ru-RU" sz="1400" i="1" dirty="0" err="1"/>
              <a:t>оцінка</a:t>
            </a:r>
            <a:r>
              <a:rPr lang="ru-RU" sz="1400" i="1" dirty="0"/>
              <a:t> за семестр </a:t>
            </a:r>
            <a:r>
              <a:rPr lang="ru-RU" sz="1400" i="1" dirty="0" err="1"/>
              <a:t>може</a:t>
            </a:r>
            <a:r>
              <a:rPr lang="ru-RU" sz="1400" i="1" dirty="0"/>
              <a:t> бути такою, як </a:t>
            </a:r>
            <a:r>
              <a:rPr lang="ru-RU" sz="1400" i="1" dirty="0" err="1"/>
              <a:t>тематична</a:t>
            </a:r>
            <a:r>
              <a:rPr lang="ru-RU" sz="1400" i="1" dirty="0"/>
              <a:t> (</a:t>
            </a:r>
            <a:r>
              <a:rPr lang="ru-RU" sz="1400" i="1" dirty="0" err="1"/>
              <a:t>якщо</a:t>
            </a:r>
            <a:r>
              <a:rPr lang="ru-RU" sz="1400" i="1" dirty="0"/>
              <a:t> вона одна), </a:t>
            </a:r>
            <a:r>
              <a:rPr lang="ru-RU" sz="1400" i="1" dirty="0" err="1"/>
              <a:t>або</a:t>
            </a:r>
            <a:r>
              <a:rPr lang="ru-RU" sz="1400" i="1" dirty="0"/>
              <a:t> </a:t>
            </a:r>
            <a:r>
              <a:rPr lang="ru-RU" sz="1400" i="1" dirty="0" err="1"/>
              <a:t>знижена</a:t>
            </a:r>
            <a:r>
              <a:rPr lang="ru-RU" sz="1400" i="1" dirty="0"/>
              <a:t> на </a:t>
            </a:r>
            <a:r>
              <a:rPr lang="ru-RU" sz="1400" i="1" dirty="0" err="1"/>
              <a:t>кілька</a:t>
            </a:r>
            <a:r>
              <a:rPr lang="ru-RU" sz="1400" i="1" dirty="0"/>
              <a:t> </a:t>
            </a:r>
            <a:r>
              <a:rPr lang="ru-RU" sz="1400" i="1" dirty="0" err="1"/>
              <a:t>балів</a:t>
            </a:r>
            <a:r>
              <a:rPr lang="ru-RU" sz="1400" i="1" dirty="0"/>
              <a:t> (на </a:t>
            </a:r>
            <a:r>
              <a:rPr lang="ru-RU" sz="1400" i="1" dirty="0" err="1"/>
              <a:t>розсуд</a:t>
            </a:r>
            <a:r>
              <a:rPr lang="ru-RU" sz="1400" i="1" dirty="0"/>
              <a:t> учителя) .</a:t>
            </a:r>
          </a:p>
        </p:txBody>
      </p:sp>
      <p:sp>
        <p:nvSpPr>
          <p:cNvPr id="3" name="Номер слайда 2">
            <a:extLst>
              <a:ext uri="{FF2B5EF4-FFF2-40B4-BE49-F238E27FC236}">
                <a16:creationId xmlns:a16="http://schemas.microsoft.com/office/drawing/2014/main" id="{F5ABCEF9-BB0C-4064-ABA9-A97E8D2869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69932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4244084" y="848548"/>
            <a:ext cx="3879465" cy="536147"/>
          </a:xfrm>
          <a:prstGeom prst="rect">
            <a:avLst/>
          </a:prstGeom>
          <a:solidFill>
            <a:srgbClr val="2E75B5"/>
          </a:solidFill>
          <a:ln>
            <a:noFill/>
          </a:ln>
        </p:spPr>
        <p:txBody>
          <a:bodyPr spcFirstLastPara="1" vert="horz" wrap="square" lIns="38560" tIns="19280" rIns="38560" bIns="19280" numCol="1" anchor="ctr" anchorCtr="0" compatLnSpc="1">
            <a:prstTxWarp prst="textNoShape">
              <a:avLst/>
            </a:prstTxWarp>
            <a:noAutofit/>
          </a:bodyPr>
          <a:lstStyle/>
          <a:p>
            <a:pPr algn="ctr">
              <a:buClr>
                <a:srgbClr val="FFFFFF"/>
              </a:buClr>
              <a:buSzPts val="3000"/>
            </a:pPr>
            <a:r>
              <a:rPr lang="uk-UA" sz="1688" b="1">
                <a:solidFill>
                  <a:srgbClr val="FFFFFF"/>
                </a:solidFill>
                <a:latin typeface="Comfortaa"/>
                <a:ea typeface="Comfortaa"/>
                <a:cs typeface="Comfortaa"/>
                <a:sym typeface="Comfortaa"/>
              </a:rPr>
              <a:t>Що нам важливо для комфортної роботи онлайн?</a:t>
            </a:r>
            <a:endParaRPr sz="1688" b="1">
              <a:solidFill>
                <a:srgbClr val="FFFFFF"/>
              </a:solidFill>
              <a:latin typeface="Comfortaa"/>
              <a:ea typeface="Comfortaa"/>
              <a:cs typeface="Comfortaa"/>
              <a:sym typeface="Comfortaa"/>
            </a:endParaRPr>
          </a:p>
        </p:txBody>
      </p:sp>
      <p:sp>
        <p:nvSpPr>
          <p:cNvPr id="187" name="Google Shape;187;p22"/>
          <p:cNvSpPr txBox="1">
            <a:spLocks noGrp="1"/>
          </p:cNvSpPr>
          <p:nvPr>
            <p:ph type="body" idx="1"/>
          </p:nvPr>
        </p:nvSpPr>
        <p:spPr>
          <a:xfrm>
            <a:off x="3776024" y="1518117"/>
            <a:ext cx="4945884" cy="3119871"/>
          </a:xfrm>
          <a:prstGeom prst="rect">
            <a:avLst/>
          </a:prstGeom>
          <a:noFill/>
          <a:ln>
            <a:noFill/>
          </a:ln>
        </p:spPr>
        <p:txBody>
          <a:bodyPr spcFirstLastPara="1" vert="horz" wrap="square" lIns="38560" tIns="19280" rIns="38560" bIns="19280" numCol="1" anchor="t" anchorCtr="0" compatLnSpc="1">
            <a:prstTxWarp prst="textNoShape">
              <a:avLst/>
            </a:prstTxWarp>
            <a:noAutofit/>
          </a:bodyPr>
          <a:lstStyle/>
          <a:p>
            <a:pPr marL="128588" indent="-128588">
              <a:spcBef>
                <a:spcPts val="211"/>
              </a:spcBef>
              <a:buClr>
                <a:schemeClr val="accent5"/>
              </a:buClr>
              <a:buSzPts val="2025"/>
              <a:buFont typeface="Comfortaa"/>
              <a:buChar char="●"/>
            </a:pPr>
            <a:r>
              <a:rPr lang="uk-UA" sz="1406" dirty="0">
                <a:latin typeface="Comfortaa"/>
                <a:ea typeface="Comfortaa"/>
                <a:cs typeface="Comfortaa"/>
                <a:sym typeface="Comfortaa"/>
              </a:rPr>
              <a:t>Тримайте </a:t>
            </a:r>
            <a:r>
              <a:rPr lang="uk-UA" sz="1406" b="1" dirty="0">
                <a:latin typeface="Comfortaa"/>
                <a:ea typeface="Comfortaa"/>
                <a:cs typeface="Comfortaa"/>
                <a:sym typeface="Comfortaa"/>
              </a:rPr>
              <a:t>мікрофон </a:t>
            </a:r>
            <a:r>
              <a:rPr lang="uk-UA" sz="1406" dirty="0">
                <a:latin typeface="Comfortaa"/>
                <a:ea typeface="Comfortaa"/>
                <a:cs typeface="Comfortaa"/>
                <a:sym typeface="Comfortaa"/>
              </a:rPr>
              <a:t>вимкненим, а </a:t>
            </a:r>
            <a:r>
              <a:rPr lang="uk-UA" sz="1406" b="1" dirty="0">
                <a:latin typeface="Comfortaa"/>
                <a:ea typeface="Comfortaa"/>
                <a:cs typeface="Comfortaa"/>
                <a:sym typeface="Comfortaa"/>
              </a:rPr>
              <a:t>камеру</a:t>
            </a:r>
            <a:r>
              <a:rPr lang="uk-UA" sz="1406" dirty="0">
                <a:latin typeface="Comfortaa"/>
                <a:ea typeface="Comfortaa"/>
                <a:cs typeface="Comfortaa"/>
                <a:sym typeface="Comfortaa"/>
              </a:rPr>
              <a:t> – увімкненою.</a:t>
            </a:r>
            <a:endParaRPr sz="1406" dirty="0">
              <a:latin typeface="Comfortaa"/>
              <a:ea typeface="Comfortaa"/>
              <a:cs typeface="Comfortaa"/>
              <a:sym typeface="Comfortaa"/>
            </a:endParaRPr>
          </a:p>
          <a:p>
            <a:pPr marL="128588" indent="0">
              <a:spcBef>
                <a:spcPts val="211"/>
              </a:spcBef>
              <a:buSzPts val="2500"/>
              <a:buNone/>
            </a:pPr>
            <a:endParaRPr sz="1406" dirty="0">
              <a:latin typeface="Comfortaa"/>
              <a:ea typeface="Comfortaa"/>
              <a:cs typeface="Comfortaa"/>
              <a:sym typeface="Comfortaa"/>
            </a:endParaRPr>
          </a:p>
          <a:p>
            <a:pPr marL="128588" indent="-128588">
              <a:spcBef>
                <a:spcPts val="211"/>
              </a:spcBef>
              <a:buClr>
                <a:schemeClr val="accent5"/>
              </a:buClr>
              <a:buSzPts val="2025"/>
              <a:buFont typeface="Comfortaa"/>
              <a:buChar char="●"/>
            </a:pPr>
            <a:r>
              <a:rPr lang="uk-UA" sz="1406" dirty="0">
                <a:latin typeface="Comfortaa"/>
                <a:ea typeface="Comfortaa"/>
                <a:cs typeface="Comfortaa"/>
                <a:sym typeface="Comfortaa"/>
              </a:rPr>
              <a:t>Для спілкування є </a:t>
            </a:r>
            <a:r>
              <a:rPr lang="uk-UA" sz="1406" b="1" dirty="0">
                <a:latin typeface="Comfortaa"/>
                <a:ea typeface="Comfortaa"/>
                <a:cs typeface="Comfortaa"/>
                <a:sym typeface="Comfortaa"/>
              </a:rPr>
              <a:t>чат.</a:t>
            </a:r>
            <a:r>
              <a:rPr lang="uk-UA" sz="1406" dirty="0">
                <a:latin typeface="Comfortaa"/>
                <a:ea typeface="Comfortaa"/>
                <a:cs typeface="Comfortaa"/>
                <a:sym typeface="Comfortaa"/>
              </a:rPr>
              <a:t> </a:t>
            </a:r>
            <a:endParaRPr sz="1406" dirty="0">
              <a:latin typeface="Comfortaa"/>
              <a:ea typeface="Comfortaa"/>
              <a:cs typeface="Comfortaa"/>
              <a:sym typeface="Comfortaa"/>
            </a:endParaRPr>
          </a:p>
          <a:p>
            <a:pPr marL="128588" indent="0">
              <a:spcBef>
                <a:spcPts val="211"/>
              </a:spcBef>
              <a:buSzPts val="2500"/>
              <a:buNone/>
            </a:pPr>
            <a:endParaRPr sz="1406" dirty="0">
              <a:latin typeface="Comfortaa"/>
              <a:ea typeface="Comfortaa"/>
              <a:cs typeface="Comfortaa"/>
              <a:sym typeface="Comfortaa"/>
            </a:endParaRPr>
          </a:p>
          <a:p>
            <a:pPr marL="128588" indent="-128588">
              <a:spcBef>
                <a:spcPts val="211"/>
              </a:spcBef>
              <a:buClr>
                <a:schemeClr val="accent5"/>
              </a:buClr>
              <a:buSzPts val="2025"/>
              <a:buFont typeface="Comfortaa"/>
              <a:buChar char="●"/>
            </a:pPr>
            <a:r>
              <a:rPr lang="uk-UA" sz="1406" dirty="0">
                <a:latin typeface="Comfortaa"/>
                <a:ea typeface="Comfortaa"/>
                <a:cs typeface="Comfortaa"/>
                <a:sym typeface="Comfortaa"/>
              </a:rPr>
              <a:t>Якщо Вас роз'єднало під час заняття - </a:t>
            </a:r>
            <a:r>
              <a:rPr lang="uk-UA" sz="1406" b="1" dirty="0">
                <a:latin typeface="Comfortaa"/>
                <a:ea typeface="Comfortaa"/>
                <a:cs typeface="Comfortaa"/>
                <a:sym typeface="Comfortaa"/>
              </a:rPr>
              <a:t> повертайтеся за тим самим покликанням</a:t>
            </a:r>
            <a:endParaRPr sz="1406" b="1" dirty="0">
              <a:latin typeface="Comfortaa"/>
              <a:ea typeface="Comfortaa"/>
              <a:cs typeface="Comfortaa"/>
              <a:sym typeface="Comfortaa"/>
            </a:endParaRPr>
          </a:p>
          <a:p>
            <a:pPr marL="128588" indent="0">
              <a:spcBef>
                <a:spcPts val="211"/>
              </a:spcBef>
              <a:buSzPts val="2500"/>
              <a:buNone/>
            </a:pPr>
            <a:endParaRPr sz="1406" dirty="0">
              <a:latin typeface="Comfortaa"/>
              <a:ea typeface="Comfortaa"/>
              <a:cs typeface="Comfortaa"/>
              <a:sym typeface="Comfortaa"/>
            </a:endParaRPr>
          </a:p>
          <a:p>
            <a:pPr marL="128588" indent="-128588">
              <a:spcBef>
                <a:spcPts val="211"/>
              </a:spcBef>
              <a:buClr>
                <a:schemeClr val="accent5"/>
              </a:buClr>
              <a:buSzPts val="2025"/>
              <a:buFont typeface="Comfortaa"/>
              <a:buChar char="●"/>
            </a:pPr>
            <a:r>
              <a:rPr lang="uk-UA" sz="1406" dirty="0">
                <a:latin typeface="Comfortaa"/>
                <a:ea typeface="Comfortaa"/>
                <a:cs typeface="Comfortaa"/>
                <a:sym typeface="Comfortaa"/>
              </a:rPr>
              <a:t>Якщо щось не зрозуміло або хочете сказати – </a:t>
            </a:r>
            <a:r>
              <a:rPr lang="uk-UA" sz="1406" b="1" dirty="0" err="1">
                <a:latin typeface="Comfortaa"/>
                <a:ea typeface="Comfortaa"/>
                <a:cs typeface="Comfortaa"/>
                <a:sym typeface="Comfortaa"/>
              </a:rPr>
              <a:t>підніміть</a:t>
            </a:r>
            <a:r>
              <a:rPr lang="uk-UA" sz="1406" b="1" dirty="0">
                <a:latin typeface="Comfortaa"/>
                <a:ea typeface="Comfortaa"/>
                <a:cs typeface="Comfortaa"/>
                <a:sym typeface="Comfortaa"/>
              </a:rPr>
              <a:t> руку.</a:t>
            </a:r>
          </a:p>
          <a:p>
            <a:pPr marL="0" indent="0">
              <a:spcBef>
                <a:spcPts val="211"/>
              </a:spcBef>
              <a:buClr>
                <a:schemeClr val="accent5"/>
              </a:buClr>
              <a:buSzPts val="2025"/>
              <a:buNone/>
            </a:pPr>
            <a:endParaRPr lang="uk-UA" sz="1406" b="1" dirty="0">
              <a:latin typeface="Comfortaa"/>
              <a:ea typeface="Comfortaa"/>
              <a:cs typeface="Comfortaa"/>
              <a:sym typeface="Comfortaa"/>
            </a:endParaRPr>
          </a:p>
          <a:p>
            <a:pPr marL="128588" indent="-128588">
              <a:spcBef>
                <a:spcPts val="211"/>
              </a:spcBef>
              <a:buClr>
                <a:schemeClr val="accent5"/>
              </a:buClr>
              <a:buSzPts val="2025"/>
              <a:buFont typeface="Comfortaa"/>
              <a:buChar char="●"/>
            </a:pPr>
            <a:r>
              <a:rPr lang="uk-UA" sz="1406" b="1" dirty="0">
                <a:latin typeface="Comfortaa"/>
                <a:ea typeface="Comfortaa"/>
                <a:cs typeface="Comfortaa"/>
                <a:sym typeface="Comfortaa"/>
              </a:rPr>
              <a:t> Дії під час повітряної тривоги: Безпека понад усе, тому зустріч припиняємо і поновлюємо її через 15 хвилин після сигналу «Відбій тривоги».  </a:t>
            </a:r>
            <a:endParaRPr sz="1406" dirty="0">
              <a:latin typeface="Comfortaa"/>
              <a:ea typeface="Comfortaa"/>
              <a:cs typeface="Comfortaa"/>
              <a:sym typeface="Comfortaa"/>
            </a:endParaRPr>
          </a:p>
        </p:txBody>
      </p:sp>
      <p:pic>
        <p:nvPicPr>
          <p:cNvPr id="189" name="Google Shape;189;p22"/>
          <p:cNvPicPr preferRelativeResize="0"/>
          <p:nvPr/>
        </p:nvPicPr>
        <p:blipFill rotWithShape="1">
          <a:blip r:embed="rId3">
            <a:alphaModFix/>
          </a:blip>
          <a:srcRect/>
          <a:stretch/>
        </p:blipFill>
        <p:spPr>
          <a:xfrm>
            <a:off x="1715318" y="848547"/>
            <a:ext cx="2011093" cy="3557188"/>
          </a:xfrm>
          <a:prstGeom prst="rect">
            <a:avLst/>
          </a:prstGeom>
          <a:noFill/>
          <a:ln>
            <a:noFill/>
          </a:ln>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1" y="144996"/>
            <a:ext cx="1448709" cy="12518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B731DA-2324-4697-A195-B506F1A54973}"/>
              </a:ext>
            </a:extLst>
          </p:cNvPr>
          <p:cNvSpPr>
            <a:spLocks noGrp="1"/>
          </p:cNvSpPr>
          <p:nvPr>
            <p:ph type="title"/>
          </p:nvPr>
        </p:nvSpPr>
        <p:spPr>
          <a:xfrm>
            <a:off x="376517" y="155226"/>
            <a:ext cx="8552330" cy="703247"/>
          </a:xfrm>
        </p:spPr>
        <p:txBody>
          <a:bodyPr/>
          <a:lstStyle/>
          <a:p>
            <a:r>
              <a:rPr lang="ru-RU" sz="2800" b="1" dirty="0" err="1"/>
              <a:t>Кількість</a:t>
            </a:r>
            <a:r>
              <a:rPr lang="ru-RU" sz="2800" b="1" dirty="0"/>
              <a:t> </a:t>
            </a:r>
            <a:r>
              <a:rPr lang="ru-RU" sz="2800" b="1" dirty="0" err="1"/>
              <a:t>фронтальних</a:t>
            </a:r>
            <a:r>
              <a:rPr lang="ru-RU" sz="2800" b="1" dirty="0"/>
              <a:t> та </a:t>
            </a:r>
            <a:r>
              <a:rPr lang="ru-RU" sz="2800" b="1" dirty="0" err="1"/>
              <a:t>індивідуальних</a:t>
            </a:r>
            <a:r>
              <a:rPr lang="ru-RU" sz="2800" b="1" dirty="0"/>
              <a:t> </a:t>
            </a:r>
            <a:r>
              <a:rPr lang="ru-RU" sz="2800" b="1" dirty="0" err="1"/>
              <a:t>видів</a:t>
            </a:r>
            <a:r>
              <a:rPr lang="ru-RU" sz="2800" b="1" dirty="0"/>
              <a:t> </a:t>
            </a:r>
            <a:r>
              <a:rPr lang="ru-RU" sz="2800" b="1" dirty="0" err="1"/>
              <a:t>контрольних</a:t>
            </a:r>
            <a:r>
              <a:rPr lang="ru-RU" sz="2800" b="1" dirty="0"/>
              <a:t> </a:t>
            </a:r>
            <a:r>
              <a:rPr lang="ru-RU" sz="2800" b="1" dirty="0" err="1"/>
              <a:t>робіт</a:t>
            </a:r>
            <a:r>
              <a:rPr lang="ru-RU" sz="2800" b="1" dirty="0"/>
              <a:t> з </a:t>
            </a:r>
            <a:r>
              <a:rPr lang="ru-RU" sz="2800" b="1" dirty="0" err="1"/>
              <a:t>української</a:t>
            </a:r>
            <a:r>
              <a:rPr lang="ru-RU" sz="2800" b="1" dirty="0"/>
              <a:t> </a:t>
            </a:r>
            <a:r>
              <a:rPr lang="ru-RU" sz="2800" b="1" dirty="0" err="1"/>
              <a:t>мови</a:t>
            </a:r>
            <a:endParaRPr lang="ru-RU" sz="2800" b="1" dirty="0"/>
          </a:p>
        </p:txBody>
      </p:sp>
      <p:sp>
        <p:nvSpPr>
          <p:cNvPr id="3" name="Текст 2">
            <a:extLst>
              <a:ext uri="{FF2B5EF4-FFF2-40B4-BE49-F238E27FC236}">
                <a16:creationId xmlns:a16="http://schemas.microsoft.com/office/drawing/2014/main" id="{E74E56AC-81BD-463F-8F00-84E0498A99B6}"/>
              </a:ext>
            </a:extLst>
          </p:cNvPr>
          <p:cNvSpPr>
            <a:spLocks noGrp="1"/>
          </p:cNvSpPr>
          <p:nvPr>
            <p:ph type="body" idx="1"/>
          </p:nvPr>
        </p:nvSpPr>
        <p:spPr>
          <a:xfrm>
            <a:off x="0" y="982738"/>
            <a:ext cx="8928845" cy="1751497"/>
          </a:xfrm>
        </p:spPr>
        <p:txBody>
          <a:bodyPr/>
          <a:lstStyle/>
          <a:p>
            <a:pPr>
              <a:buFont typeface="Wingdings" panose="05000000000000000000" pitchFamily="2" charset="2"/>
              <a:buChar char="ü"/>
            </a:pPr>
            <a:r>
              <a:rPr lang="ru-RU" sz="1600" i="1" dirty="0"/>
              <a:t>Фронтально </a:t>
            </a:r>
            <a:r>
              <a:rPr lang="ru-RU" sz="1600" i="1" dirty="0" err="1"/>
              <a:t>оцінюють</a:t>
            </a:r>
            <a:r>
              <a:rPr lang="ru-RU" sz="1600" i="1" dirty="0"/>
              <a:t> </a:t>
            </a:r>
            <a:r>
              <a:rPr lang="ru-RU" sz="1600" dirty="0"/>
              <a:t>диктант, </a:t>
            </a:r>
            <a:r>
              <a:rPr lang="ru-RU" sz="1600" dirty="0" err="1"/>
              <a:t>письмовий</a:t>
            </a:r>
            <a:r>
              <a:rPr lang="ru-RU" sz="1600" dirty="0"/>
              <a:t> </a:t>
            </a:r>
            <a:r>
              <a:rPr lang="ru-RU" sz="1600" dirty="0" err="1"/>
              <a:t>переказ</a:t>
            </a:r>
            <a:r>
              <a:rPr lang="ru-RU" sz="1600" dirty="0"/>
              <a:t> і </a:t>
            </a:r>
            <a:r>
              <a:rPr lang="ru-RU" sz="1600" dirty="0" err="1"/>
              <a:t>письмовий</a:t>
            </a:r>
            <a:r>
              <a:rPr lang="ru-RU" sz="1600" dirty="0"/>
              <a:t> </a:t>
            </a:r>
            <a:r>
              <a:rPr lang="ru-RU" sz="1600" dirty="0" err="1"/>
              <a:t>твір</a:t>
            </a:r>
            <a:r>
              <a:rPr lang="ru-RU" sz="1600" dirty="0"/>
              <a:t> (</a:t>
            </a:r>
            <a:r>
              <a:rPr lang="ru-RU" sz="1600" dirty="0" err="1"/>
              <a:t>навчальні</a:t>
            </a:r>
            <a:r>
              <a:rPr lang="ru-RU" sz="1600" dirty="0"/>
              <a:t> </a:t>
            </a:r>
            <a:r>
              <a:rPr lang="ru-RU" sz="1600" dirty="0" err="1"/>
              <a:t>чи</a:t>
            </a:r>
            <a:r>
              <a:rPr lang="ru-RU" sz="1600" dirty="0"/>
              <a:t> </a:t>
            </a:r>
            <a:r>
              <a:rPr lang="ru-RU" sz="1600" dirty="0" err="1"/>
              <a:t>контрольні</a:t>
            </a:r>
            <a:r>
              <a:rPr lang="ru-RU" sz="1600" dirty="0"/>
              <a:t> </a:t>
            </a:r>
            <a:r>
              <a:rPr lang="ru-RU" sz="1600" dirty="0" err="1"/>
              <a:t>види</a:t>
            </a:r>
            <a:r>
              <a:rPr lang="ru-RU" sz="1600" dirty="0"/>
              <a:t> </a:t>
            </a:r>
            <a:r>
              <a:rPr lang="ru-RU" sz="1600" dirty="0" err="1"/>
              <a:t>робіт</a:t>
            </a:r>
            <a:r>
              <a:rPr lang="ru-RU" sz="1600" dirty="0"/>
              <a:t>), </a:t>
            </a:r>
            <a:r>
              <a:rPr lang="ru-RU" sz="1600" dirty="0" err="1"/>
              <a:t>мовні</a:t>
            </a:r>
            <a:r>
              <a:rPr lang="ru-RU" sz="1600" dirty="0"/>
              <a:t> </a:t>
            </a:r>
            <a:r>
              <a:rPr lang="ru-RU" sz="1600" dirty="0" err="1"/>
              <a:t>знання</a:t>
            </a:r>
            <a:r>
              <a:rPr lang="ru-RU" sz="1600" dirty="0"/>
              <a:t> й </a:t>
            </a:r>
            <a:r>
              <a:rPr lang="ru-RU" sz="1600" dirty="0" err="1"/>
              <a:t>уміння</a:t>
            </a:r>
            <a:r>
              <a:rPr lang="ru-RU" sz="1600" dirty="0"/>
              <a:t>, </a:t>
            </a:r>
            <a:r>
              <a:rPr lang="ru-RU" sz="1600" dirty="0" err="1"/>
              <a:t>запис</a:t>
            </a:r>
            <a:r>
              <a:rPr lang="ru-RU" sz="1600" dirty="0"/>
              <a:t> </a:t>
            </a:r>
            <a:r>
              <a:rPr lang="ru-RU" sz="1600" dirty="0" err="1"/>
              <a:t>яких</a:t>
            </a:r>
            <a:r>
              <a:rPr lang="ru-RU" sz="1600" dirty="0"/>
              <a:t> </a:t>
            </a:r>
            <a:r>
              <a:rPr lang="ru-RU" sz="1600" dirty="0" err="1"/>
              <a:t>здійснюють</a:t>
            </a:r>
            <a:r>
              <a:rPr lang="ru-RU" sz="1600" dirty="0"/>
              <a:t> на </a:t>
            </a:r>
            <a:r>
              <a:rPr lang="ru-RU" sz="1600" dirty="0" err="1"/>
              <a:t>сторінці</a:t>
            </a:r>
            <a:r>
              <a:rPr lang="ru-RU" sz="1600" dirty="0"/>
              <a:t> </a:t>
            </a:r>
            <a:r>
              <a:rPr lang="ru-RU" sz="1600" dirty="0" err="1"/>
              <a:t>класного</a:t>
            </a:r>
            <a:r>
              <a:rPr lang="ru-RU" sz="1600" dirty="0"/>
              <a:t> журналу «</a:t>
            </a:r>
            <a:r>
              <a:rPr lang="ru-RU" sz="1600" dirty="0" err="1"/>
              <a:t>Зміст</a:t>
            </a:r>
            <a:r>
              <a:rPr lang="ru-RU" sz="1600" dirty="0"/>
              <a:t> уроку». </a:t>
            </a:r>
          </a:p>
          <a:p>
            <a:pPr>
              <a:buFont typeface="Wingdings" panose="05000000000000000000" pitchFamily="2" charset="2"/>
              <a:buChar char="ü"/>
            </a:pPr>
            <a:r>
              <a:rPr lang="ru-RU" sz="1600" i="1" dirty="0" err="1"/>
              <a:t>Індивідуально</a:t>
            </a:r>
            <a:r>
              <a:rPr lang="ru-RU" sz="1600" i="1" dirty="0"/>
              <a:t> </a:t>
            </a:r>
            <a:r>
              <a:rPr lang="ru-RU" sz="1600" i="1" dirty="0" err="1"/>
              <a:t>оцінюють</a:t>
            </a:r>
            <a:r>
              <a:rPr lang="ru-RU" sz="1600" i="1" dirty="0"/>
              <a:t> </a:t>
            </a:r>
            <a:r>
              <a:rPr lang="ru-RU" sz="1600" dirty="0" err="1"/>
              <a:t>говоріння</a:t>
            </a:r>
            <a:r>
              <a:rPr lang="ru-RU" sz="1600" dirty="0"/>
              <a:t> (</a:t>
            </a:r>
            <a:r>
              <a:rPr lang="ru-RU" sz="1600" dirty="0" err="1"/>
              <a:t>діалог</a:t>
            </a:r>
            <a:r>
              <a:rPr lang="ru-RU" sz="1600" dirty="0"/>
              <a:t>, </a:t>
            </a:r>
            <a:r>
              <a:rPr lang="ru-RU" sz="1600" dirty="0" err="1"/>
              <a:t>усний</a:t>
            </a:r>
            <a:r>
              <a:rPr lang="ru-RU" sz="1600" dirty="0"/>
              <a:t> </a:t>
            </a:r>
            <a:r>
              <a:rPr lang="ru-RU" sz="1600" dirty="0" err="1"/>
              <a:t>переказ</a:t>
            </a:r>
            <a:r>
              <a:rPr lang="ru-RU" sz="1600" dirty="0"/>
              <a:t>, </a:t>
            </a:r>
            <a:r>
              <a:rPr lang="ru-RU" sz="1600" dirty="0" err="1"/>
              <a:t>усний</a:t>
            </a:r>
            <a:r>
              <a:rPr lang="ru-RU" sz="1600" dirty="0"/>
              <a:t> </a:t>
            </a:r>
            <a:r>
              <a:rPr lang="ru-RU" sz="1600" dirty="0" err="1"/>
              <a:t>твір</a:t>
            </a:r>
            <a:r>
              <a:rPr lang="ru-RU" sz="1600" dirty="0"/>
              <a:t>) і </a:t>
            </a:r>
            <a:r>
              <a:rPr lang="ru-RU" sz="1600" dirty="0" err="1"/>
              <a:t>читання</a:t>
            </a:r>
            <a:r>
              <a:rPr lang="ru-RU" sz="1600" dirty="0"/>
              <a:t> </a:t>
            </a:r>
            <a:r>
              <a:rPr lang="ru-RU" sz="1600" dirty="0" err="1"/>
              <a:t>вголос</a:t>
            </a:r>
            <a:r>
              <a:rPr lang="ru-RU" sz="1600" dirty="0"/>
              <a:t>. Для </a:t>
            </a:r>
            <a:r>
              <a:rPr lang="ru-RU" sz="1600" dirty="0" err="1"/>
              <a:t>цих</a:t>
            </a:r>
            <a:r>
              <a:rPr lang="ru-RU" sz="1600" dirty="0"/>
              <a:t> </a:t>
            </a:r>
            <a:r>
              <a:rPr lang="ru-RU" sz="1600" dirty="0" err="1"/>
              <a:t>видів</a:t>
            </a:r>
            <a:r>
              <a:rPr lang="ru-RU" sz="1600" dirty="0"/>
              <a:t> </a:t>
            </a:r>
            <a:r>
              <a:rPr lang="ru-RU" sz="1600" dirty="0" err="1"/>
              <a:t>діяльності</a:t>
            </a:r>
            <a:r>
              <a:rPr lang="ru-RU" sz="1600" dirty="0"/>
              <a:t> не </a:t>
            </a:r>
            <a:r>
              <a:rPr lang="ru-RU" sz="1600" dirty="0" err="1"/>
              <a:t>відводять</a:t>
            </a:r>
            <a:r>
              <a:rPr lang="ru-RU" sz="1600" dirty="0"/>
              <a:t> </a:t>
            </a:r>
            <a:r>
              <a:rPr lang="ru-RU" sz="1600" dirty="0" err="1"/>
              <a:t>окремого</a:t>
            </a:r>
            <a:r>
              <a:rPr lang="ru-RU" sz="1600" dirty="0"/>
              <a:t> уроку, </a:t>
            </a:r>
            <a:r>
              <a:rPr lang="ru-RU" sz="1600" dirty="0" err="1"/>
              <a:t>проте</a:t>
            </a:r>
            <a:r>
              <a:rPr lang="ru-RU" sz="1600" dirty="0"/>
              <a:t> </a:t>
            </a:r>
            <a:r>
              <a:rPr lang="ru-RU" sz="1600" dirty="0" err="1"/>
              <a:t>визначають</a:t>
            </a:r>
            <a:r>
              <a:rPr lang="ru-RU" sz="1600" dirty="0"/>
              <a:t> </a:t>
            </a:r>
            <a:r>
              <a:rPr lang="ru-RU" sz="1600" dirty="0" err="1"/>
              <a:t>окрему</a:t>
            </a:r>
            <a:r>
              <a:rPr lang="ru-RU" sz="1600" dirty="0"/>
              <a:t> колонку без </a:t>
            </a:r>
            <a:r>
              <a:rPr lang="ru-RU" sz="1600" dirty="0" err="1"/>
              <a:t>дати</a:t>
            </a:r>
            <a:r>
              <a:rPr lang="ru-RU" sz="1600" dirty="0"/>
              <a:t> на </a:t>
            </a:r>
            <a:r>
              <a:rPr lang="ru-RU" sz="1600" dirty="0" err="1"/>
              <a:t>сторінці</a:t>
            </a:r>
            <a:r>
              <a:rPr lang="ru-RU" sz="1600" dirty="0"/>
              <a:t> </a:t>
            </a:r>
            <a:r>
              <a:rPr lang="ru-RU" sz="1600" dirty="0" err="1"/>
              <a:t>класного</a:t>
            </a:r>
            <a:r>
              <a:rPr lang="ru-RU" sz="1600" dirty="0"/>
              <a:t> журналу «</a:t>
            </a:r>
            <a:r>
              <a:rPr lang="ru-RU" sz="1600" dirty="0" err="1"/>
              <a:t>Облік</a:t>
            </a:r>
            <a:r>
              <a:rPr lang="ru-RU" sz="1600" dirty="0"/>
              <a:t> </a:t>
            </a:r>
            <a:r>
              <a:rPr lang="ru-RU" sz="1600" dirty="0" err="1"/>
              <a:t>навчальних</a:t>
            </a:r>
            <a:r>
              <a:rPr lang="ru-RU" sz="1600" dirty="0"/>
              <a:t> </a:t>
            </a:r>
            <a:r>
              <a:rPr lang="ru-RU" sz="1600" dirty="0" err="1"/>
              <a:t>досягнень</a:t>
            </a:r>
            <a:r>
              <a:rPr lang="ru-RU" sz="1600" dirty="0"/>
              <a:t>». </a:t>
            </a:r>
          </a:p>
        </p:txBody>
      </p:sp>
      <p:sp>
        <p:nvSpPr>
          <p:cNvPr id="4" name="Номер слайда 3">
            <a:extLst>
              <a:ext uri="{FF2B5EF4-FFF2-40B4-BE49-F238E27FC236}">
                <a16:creationId xmlns:a16="http://schemas.microsoft.com/office/drawing/2014/main" id="{06DED82D-7B0D-4286-8C78-6F55CF5E55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6" name="Рисунок 5">
            <a:extLst>
              <a:ext uri="{FF2B5EF4-FFF2-40B4-BE49-F238E27FC236}">
                <a16:creationId xmlns:a16="http://schemas.microsoft.com/office/drawing/2014/main" id="{9E803445-EC6E-4AFC-B0ED-87F4B88F57C3}"/>
              </a:ext>
            </a:extLst>
          </p:cNvPr>
          <p:cNvPicPr>
            <a:picLocks noChangeAspect="1"/>
          </p:cNvPicPr>
          <p:nvPr/>
        </p:nvPicPr>
        <p:blipFill rotWithShape="1">
          <a:blip r:embed="rId2"/>
          <a:srcRect l="32570" t="21090" r="14028" b="40392"/>
          <a:stretch/>
        </p:blipFill>
        <p:spPr>
          <a:xfrm>
            <a:off x="71517" y="2734235"/>
            <a:ext cx="4249471" cy="2371115"/>
          </a:xfrm>
          <a:prstGeom prst="rect">
            <a:avLst/>
          </a:prstGeom>
        </p:spPr>
      </p:pic>
      <p:pic>
        <p:nvPicPr>
          <p:cNvPr id="8" name="Рисунок 7">
            <a:extLst>
              <a:ext uri="{FF2B5EF4-FFF2-40B4-BE49-F238E27FC236}">
                <a16:creationId xmlns:a16="http://schemas.microsoft.com/office/drawing/2014/main" id="{48EE1A82-F6FC-4C84-B41C-472318DDDA8F}"/>
              </a:ext>
            </a:extLst>
          </p:cNvPr>
          <p:cNvPicPr>
            <a:picLocks noChangeAspect="1"/>
          </p:cNvPicPr>
          <p:nvPr/>
        </p:nvPicPr>
        <p:blipFill rotWithShape="1">
          <a:blip r:embed="rId2"/>
          <a:srcRect l="33407" t="59434" r="10540" b="8323"/>
          <a:stretch/>
        </p:blipFill>
        <p:spPr>
          <a:xfrm>
            <a:off x="4300905" y="2858500"/>
            <a:ext cx="4627940" cy="2129774"/>
          </a:xfrm>
          <a:prstGeom prst="rect">
            <a:avLst/>
          </a:prstGeom>
        </p:spPr>
      </p:pic>
    </p:spTree>
    <p:extLst>
      <p:ext uri="{BB962C8B-B14F-4D97-AF65-F5344CB8AC3E}">
        <p14:creationId xmlns:p14="http://schemas.microsoft.com/office/powerpoint/2010/main" val="133005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0639BF-57EB-43B7-BA51-479F86CC9429}"/>
              </a:ext>
            </a:extLst>
          </p:cNvPr>
          <p:cNvSpPr>
            <a:spLocks noGrp="1"/>
          </p:cNvSpPr>
          <p:nvPr>
            <p:ph type="title"/>
          </p:nvPr>
        </p:nvSpPr>
        <p:spPr>
          <a:xfrm>
            <a:off x="457200" y="166329"/>
            <a:ext cx="5640900" cy="468600"/>
          </a:xfrm>
        </p:spPr>
        <p:txBody>
          <a:bodyPr/>
          <a:lstStyle/>
          <a:p>
            <a:r>
              <a:rPr lang="uk-UA" sz="3200" b="1" dirty="0"/>
              <a:t>Зошити з української мови</a:t>
            </a:r>
            <a:endParaRPr lang="ru-RU" sz="3200" b="1" dirty="0"/>
          </a:p>
        </p:txBody>
      </p:sp>
      <p:sp>
        <p:nvSpPr>
          <p:cNvPr id="3" name="Текст 2">
            <a:extLst>
              <a:ext uri="{FF2B5EF4-FFF2-40B4-BE49-F238E27FC236}">
                <a16:creationId xmlns:a16="http://schemas.microsoft.com/office/drawing/2014/main" id="{12472CA5-8F10-4032-A3B8-FF7E55116947}"/>
              </a:ext>
            </a:extLst>
          </p:cNvPr>
          <p:cNvSpPr>
            <a:spLocks noGrp="1"/>
          </p:cNvSpPr>
          <p:nvPr>
            <p:ph type="body" idx="1"/>
          </p:nvPr>
        </p:nvSpPr>
        <p:spPr>
          <a:xfrm>
            <a:off x="385482" y="740690"/>
            <a:ext cx="8381999" cy="4109215"/>
          </a:xfrm>
        </p:spPr>
        <p:txBody>
          <a:bodyPr/>
          <a:lstStyle/>
          <a:p>
            <a:pPr marL="114300" indent="0">
              <a:buNone/>
            </a:pPr>
            <a:r>
              <a:rPr lang="ru-RU" dirty="0" err="1"/>
              <a:t>Кількість</a:t>
            </a:r>
            <a:r>
              <a:rPr lang="ru-RU" dirty="0"/>
              <a:t> </a:t>
            </a:r>
            <a:r>
              <a:rPr lang="ru-RU" dirty="0" err="1"/>
              <a:t>робочих</a:t>
            </a:r>
            <a:r>
              <a:rPr lang="ru-RU" dirty="0"/>
              <a:t> </a:t>
            </a:r>
            <a:r>
              <a:rPr lang="ru-RU" dirty="0" err="1"/>
              <a:t>зошитів</a:t>
            </a:r>
            <a:r>
              <a:rPr lang="ru-RU" dirty="0"/>
              <a:t> з </a:t>
            </a:r>
            <a:r>
              <a:rPr lang="ru-RU" dirty="0" err="1"/>
              <a:t>української</a:t>
            </a:r>
            <a:r>
              <a:rPr lang="ru-RU" dirty="0"/>
              <a:t> </a:t>
            </a:r>
            <a:r>
              <a:rPr lang="ru-RU" dirty="0" err="1"/>
              <a:t>мови</a:t>
            </a:r>
            <a:r>
              <a:rPr lang="ru-RU" dirty="0"/>
              <a:t> за </a:t>
            </a:r>
            <a:r>
              <a:rPr lang="ru-RU" dirty="0" err="1"/>
              <a:t>класами</a:t>
            </a:r>
            <a:r>
              <a:rPr lang="ru-RU" dirty="0"/>
              <a:t>:</a:t>
            </a:r>
          </a:p>
          <a:p>
            <a:r>
              <a:rPr lang="ru-RU" dirty="0"/>
              <a:t> 6 – 9 </a:t>
            </a:r>
            <a:r>
              <a:rPr lang="ru-RU" dirty="0" err="1"/>
              <a:t>класи</a:t>
            </a:r>
            <a:r>
              <a:rPr lang="ru-RU" dirty="0"/>
              <a:t> – по два </a:t>
            </a:r>
            <a:r>
              <a:rPr lang="ru-RU" dirty="0" err="1"/>
              <a:t>зошити</a:t>
            </a:r>
            <a:r>
              <a:rPr lang="ru-RU" dirty="0"/>
              <a:t>;</a:t>
            </a:r>
          </a:p>
          <a:p>
            <a:r>
              <a:rPr lang="ru-RU" dirty="0"/>
              <a:t>10 – 11 </a:t>
            </a:r>
            <a:r>
              <a:rPr lang="ru-RU" dirty="0" err="1"/>
              <a:t>класи</a:t>
            </a:r>
            <a:r>
              <a:rPr lang="ru-RU" dirty="0"/>
              <a:t> – по одному </a:t>
            </a:r>
            <a:r>
              <a:rPr lang="ru-RU" dirty="0" err="1"/>
              <a:t>зошиту</a:t>
            </a:r>
            <a:r>
              <a:rPr lang="ru-RU" dirty="0"/>
              <a:t>. </a:t>
            </a:r>
          </a:p>
          <a:p>
            <a:pPr marL="114300" indent="0">
              <a:buNone/>
            </a:pPr>
            <a:r>
              <a:rPr lang="ru-RU" dirty="0"/>
              <a:t>Для </a:t>
            </a:r>
            <a:r>
              <a:rPr lang="ru-RU" dirty="0" err="1"/>
              <a:t>контрольних</a:t>
            </a:r>
            <a:r>
              <a:rPr lang="ru-RU" dirty="0"/>
              <a:t> </a:t>
            </a:r>
            <a:r>
              <a:rPr lang="ru-RU" dirty="0" err="1"/>
              <a:t>робіт</a:t>
            </a:r>
            <a:r>
              <a:rPr lang="ru-RU" dirty="0"/>
              <a:t> з </a:t>
            </a:r>
            <a:r>
              <a:rPr lang="ru-RU" dirty="0" err="1"/>
              <a:t>української</a:t>
            </a:r>
            <a:r>
              <a:rPr lang="ru-RU" dirty="0"/>
              <a:t> </a:t>
            </a:r>
            <a:r>
              <a:rPr lang="ru-RU" dirty="0" err="1"/>
              <a:t>мови</a:t>
            </a:r>
            <a:r>
              <a:rPr lang="ru-RU" dirty="0"/>
              <a:t> в </a:t>
            </a:r>
            <a:r>
              <a:rPr lang="ru-RU" dirty="0" err="1"/>
              <a:t>усіх</a:t>
            </a:r>
            <a:r>
              <a:rPr lang="ru-RU" dirty="0"/>
              <a:t> </a:t>
            </a:r>
            <a:r>
              <a:rPr lang="ru-RU" dirty="0" err="1"/>
              <a:t>класах</a:t>
            </a:r>
            <a:r>
              <a:rPr lang="ru-RU" dirty="0"/>
              <a:t> </a:t>
            </a:r>
            <a:r>
              <a:rPr lang="ru-RU" dirty="0" err="1"/>
              <a:t>використовують</a:t>
            </a:r>
            <a:r>
              <a:rPr lang="ru-RU" dirty="0"/>
              <a:t> по одному </a:t>
            </a:r>
            <a:r>
              <a:rPr lang="ru-RU" dirty="0" err="1"/>
              <a:t>зошиту</a:t>
            </a:r>
            <a:r>
              <a:rPr lang="ru-RU" dirty="0"/>
              <a:t>. </a:t>
            </a:r>
            <a:r>
              <a:rPr lang="ru-RU" dirty="0" err="1"/>
              <a:t>Ведення</a:t>
            </a:r>
            <a:r>
              <a:rPr lang="ru-RU" dirty="0"/>
              <a:t> </a:t>
            </a:r>
            <a:r>
              <a:rPr lang="ru-RU" dirty="0" err="1"/>
              <a:t>зошитів</a:t>
            </a:r>
            <a:r>
              <a:rPr lang="ru-RU" dirty="0"/>
              <a:t> </a:t>
            </a:r>
            <a:r>
              <a:rPr lang="ru-RU" dirty="0" err="1"/>
              <a:t>оцінюють</a:t>
            </a:r>
            <a:r>
              <a:rPr lang="ru-RU" dirty="0"/>
              <a:t> </a:t>
            </a:r>
            <a:r>
              <a:rPr lang="ru-RU" dirty="0" err="1"/>
              <a:t>від</a:t>
            </a:r>
            <a:r>
              <a:rPr lang="ru-RU" dirty="0"/>
              <a:t> 1 до 12 </a:t>
            </a:r>
            <a:r>
              <a:rPr lang="ru-RU" dirty="0" err="1"/>
              <a:t>балів</a:t>
            </a:r>
            <a:r>
              <a:rPr lang="ru-RU" dirty="0"/>
              <a:t> </a:t>
            </a:r>
            <a:r>
              <a:rPr lang="ru-RU" dirty="0" err="1"/>
              <a:t>щомісяця</a:t>
            </a:r>
            <a:r>
              <a:rPr lang="ru-RU" dirty="0"/>
              <a:t> </a:t>
            </a:r>
            <a:r>
              <a:rPr lang="ru-RU" dirty="0" err="1"/>
              <a:t>протягом</a:t>
            </a:r>
            <a:r>
              <a:rPr lang="ru-RU" dirty="0"/>
              <a:t> семестру і </a:t>
            </a:r>
            <a:r>
              <a:rPr lang="ru-RU" dirty="0" err="1"/>
              <a:t>вважається</a:t>
            </a:r>
            <a:r>
              <a:rPr lang="ru-RU" dirty="0"/>
              <a:t> поточною </a:t>
            </a:r>
            <a:r>
              <a:rPr lang="ru-RU" dirty="0" err="1"/>
              <a:t>оцінкою</a:t>
            </a:r>
            <a:r>
              <a:rPr lang="ru-RU" dirty="0"/>
              <a:t>, </a:t>
            </a:r>
            <a:r>
              <a:rPr lang="ru-RU" dirty="0" err="1"/>
              <a:t>що</a:t>
            </a:r>
            <a:r>
              <a:rPr lang="ru-RU" dirty="0"/>
              <a:t> </a:t>
            </a:r>
            <a:r>
              <a:rPr lang="ru-RU" dirty="0" err="1"/>
              <a:t>зараховують</a:t>
            </a:r>
            <a:r>
              <a:rPr lang="ru-RU" dirty="0"/>
              <a:t> до </a:t>
            </a:r>
            <a:r>
              <a:rPr lang="ru-RU" dirty="0" err="1"/>
              <a:t>найближчої</a:t>
            </a:r>
            <a:r>
              <a:rPr lang="ru-RU" dirty="0"/>
              <a:t> </a:t>
            </a:r>
            <a:r>
              <a:rPr lang="ru-RU" dirty="0" err="1"/>
              <a:t>тематичної</a:t>
            </a:r>
            <a:r>
              <a:rPr lang="ru-RU" dirty="0"/>
              <a:t>. </a:t>
            </a:r>
            <a:r>
              <a:rPr lang="ru-RU" i="1" dirty="0" err="1"/>
              <a:t>Під</a:t>
            </a:r>
            <a:r>
              <a:rPr lang="ru-RU" i="1" dirty="0"/>
              <a:t> час </a:t>
            </a:r>
            <a:r>
              <a:rPr lang="ru-RU" i="1" dirty="0" err="1"/>
              <a:t>перевірки</a:t>
            </a:r>
            <a:r>
              <a:rPr lang="ru-RU" i="1" dirty="0"/>
              <a:t> </a:t>
            </a:r>
            <a:r>
              <a:rPr lang="ru-RU" i="1" dirty="0" err="1"/>
              <a:t>зошитів</a:t>
            </a:r>
            <a:r>
              <a:rPr lang="ru-RU" i="1" dirty="0"/>
              <a:t> </a:t>
            </a:r>
            <a:r>
              <a:rPr lang="ru-RU" i="1" dirty="0" err="1"/>
              <a:t>ураховують</a:t>
            </a:r>
            <a:r>
              <a:rPr lang="ru-RU" i="1" dirty="0"/>
              <a:t> </a:t>
            </a:r>
            <a:r>
              <a:rPr lang="ru-RU" i="1" dirty="0" err="1"/>
              <a:t>наявність</a:t>
            </a:r>
            <a:r>
              <a:rPr lang="ru-RU" i="1" dirty="0"/>
              <a:t> </a:t>
            </a:r>
            <a:r>
              <a:rPr lang="ru-RU" i="1" dirty="0" err="1"/>
              <a:t>різних</a:t>
            </a:r>
            <a:r>
              <a:rPr lang="ru-RU" i="1" dirty="0"/>
              <a:t> </a:t>
            </a:r>
            <a:r>
              <a:rPr lang="ru-RU" i="1" dirty="0" err="1"/>
              <a:t>видів</a:t>
            </a:r>
            <a:r>
              <a:rPr lang="ru-RU" i="1" dirty="0"/>
              <a:t> </a:t>
            </a:r>
            <a:r>
              <a:rPr lang="ru-RU" i="1" dirty="0" err="1"/>
              <a:t>робіт</a:t>
            </a:r>
            <a:r>
              <a:rPr lang="ru-RU" i="1" dirty="0"/>
              <a:t>, </a:t>
            </a:r>
            <a:r>
              <a:rPr lang="ru-RU" i="1" dirty="0" err="1"/>
              <a:t>грамотність</a:t>
            </a:r>
            <a:r>
              <a:rPr lang="ru-RU" i="1" dirty="0"/>
              <a:t>, </a:t>
            </a:r>
            <a:r>
              <a:rPr lang="ru-RU" i="1" dirty="0" err="1"/>
              <a:t>охайність</a:t>
            </a:r>
            <a:r>
              <a:rPr lang="ru-RU" i="1" dirty="0"/>
              <a:t>, </a:t>
            </a:r>
            <a:r>
              <a:rPr lang="ru-RU" i="1" dirty="0" err="1"/>
              <a:t>уміння</a:t>
            </a:r>
            <a:r>
              <a:rPr lang="ru-RU" i="1" dirty="0"/>
              <a:t> правильно </a:t>
            </a:r>
            <a:r>
              <a:rPr lang="ru-RU" i="1" dirty="0" err="1"/>
              <a:t>оформити</a:t>
            </a:r>
            <a:r>
              <a:rPr lang="ru-RU" i="1" dirty="0"/>
              <a:t> </a:t>
            </a:r>
            <a:r>
              <a:rPr lang="ru-RU" i="1" dirty="0" err="1"/>
              <a:t>роботи</a:t>
            </a:r>
            <a:r>
              <a:rPr lang="ru-RU" i="1" dirty="0"/>
              <a:t>.</a:t>
            </a:r>
            <a:r>
              <a:rPr lang="ru-RU" dirty="0"/>
              <a:t> </a:t>
            </a:r>
          </a:p>
          <a:p>
            <a:pPr marL="114300" indent="0">
              <a:buNone/>
            </a:pPr>
            <a:r>
              <a:rPr lang="ru-RU" b="1" i="1" dirty="0">
                <a:solidFill>
                  <a:schemeClr val="accent4">
                    <a:lumMod val="50000"/>
                  </a:schemeClr>
                </a:solidFill>
              </a:rPr>
              <a:t>   У </a:t>
            </a:r>
            <a:r>
              <a:rPr lang="ru-RU" b="1" i="1" dirty="0" err="1">
                <a:solidFill>
                  <a:schemeClr val="accent4">
                    <a:lumMod val="50000"/>
                  </a:schemeClr>
                </a:solidFill>
              </a:rPr>
              <a:t>разі</a:t>
            </a:r>
            <a:r>
              <a:rPr lang="ru-RU" b="1" i="1" dirty="0">
                <a:solidFill>
                  <a:schemeClr val="accent4">
                    <a:lumMod val="50000"/>
                  </a:schemeClr>
                </a:solidFill>
              </a:rPr>
              <a:t> </a:t>
            </a:r>
            <a:r>
              <a:rPr lang="ru-RU" b="1" i="1" dirty="0" err="1">
                <a:solidFill>
                  <a:schemeClr val="accent4">
                    <a:lumMod val="50000"/>
                  </a:schemeClr>
                </a:solidFill>
              </a:rPr>
              <a:t>відсутності</a:t>
            </a:r>
            <a:r>
              <a:rPr lang="ru-RU" b="1" i="1" dirty="0">
                <a:solidFill>
                  <a:schemeClr val="accent4">
                    <a:lumMod val="50000"/>
                  </a:schemeClr>
                </a:solidFill>
              </a:rPr>
              <a:t> </a:t>
            </a:r>
            <a:r>
              <a:rPr lang="ru-RU" b="1" i="1" dirty="0" err="1">
                <a:solidFill>
                  <a:schemeClr val="accent4">
                    <a:lumMod val="50000"/>
                  </a:schemeClr>
                </a:solidFill>
              </a:rPr>
              <a:t>учня</a:t>
            </a:r>
            <a:r>
              <a:rPr lang="ru-RU" b="1" i="1" dirty="0">
                <a:solidFill>
                  <a:schemeClr val="accent4">
                    <a:lumMod val="50000"/>
                  </a:schemeClr>
                </a:solidFill>
              </a:rPr>
              <a:t> на уроках </a:t>
            </a:r>
            <a:r>
              <a:rPr lang="ru-RU" b="1" i="1" dirty="0" err="1">
                <a:solidFill>
                  <a:schemeClr val="accent4">
                    <a:lumMod val="50000"/>
                  </a:schemeClr>
                </a:solidFill>
              </a:rPr>
              <a:t>протягом</a:t>
            </a:r>
            <a:r>
              <a:rPr lang="ru-RU" b="1" i="1" dirty="0">
                <a:solidFill>
                  <a:schemeClr val="accent4">
                    <a:lumMod val="50000"/>
                  </a:schemeClr>
                </a:solidFill>
              </a:rPr>
              <a:t> </a:t>
            </a:r>
            <a:r>
              <a:rPr lang="ru-RU" b="1" i="1" dirty="0" err="1">
                <a:solidFill>
                  <a:schemeClr val="accent4">
                    <a:lumMod val="50000"/>
                  </a:schemeClr>
                </a:solidFill>
              </a:rPr>
              <a:t>місяця</a:t>
            </a:r>
            <a:r>
              <a:rPr lang="ru-RU" b="1" i="1" dirty="0">
                <a:solidFill>
                  <a:schemeClr val="accent4">
                    <a:lumMod val="50000"/>
                  </a:schemeClr>
                </a:solidFill>
              </a:rPr>
              <a:t> </a:t>
            </a:r>
            <a:r>
              <a:rPr lang="ru-RU" b="1" i="1" dirty="0" err="1">
                <a:solidFill>
                  <a:schemeClr val="accent4">
                    <a:lumMod val="50000"/>
                  </a:schemeClr>
                </a:solidFill>
              </a:rPr>
              <a:t>рекомендуємо</a:t>
            </a:r>
            <a:r>
              <a:rPr lang="ru-RU" b="1" i="1" dirty="0">
                <a:solidFill>
                  <a:schemeClr val="accent4">
                    <a:lumMod val="50000"/>
                  </a:schemeClr>
                </a:solidFill>
              </a:rPr>
              <a:t> в </a:t>
            </a:r>
            <a:r>
              <a:rPr lang="ru-RU" b="1" i="1" dirty="0" err="1">
                <a:solidFill>
                  <a:schemeClr val="accent4">
                    <a:lumMod val="50000"/>
                  </a:schemeClr>
                </a:solidFill>
              </a:rPr>
              <a:t>колонці</a:t>
            </a:r>
            <a:r>
              <a:rPr lang="ru-RU" b="1" i="1" dirty="0">
                <a:solidFill>
                  <a:schemeClr val="accent4">
                    <a:lumMod val="50000"/>
                  </a:schemeClr>
                </a:solidFill>
              </a:rPr>
              <a:t> за </a:t>
            </a:r>
            <a:r>
              <a:rPr lang="ru-RU" b="1" i="1" dirty="0" err="1">
                <a:solidFill>
                  <a:schemeClr val="accent4">
                    <a:lumMod val="50000"/>
                  </a:schemeClr>
                </a:solidFill>
              </a:rPr>
              <a:t>ведення</a:t>
            </a:r>
            <a:r>
              <a:rPr lang="ru-RU" b="1" i="1" dirty="0">
                <a:solidFill>
                  <a:schemeClr val="accent4">
                    <a:lumMod val="50000"/>
                  </a:schemeClr>
                </a:solidFill>
              </a:rPr>
              <a:t> </a:t>
            </a:r>
            <a:r>
              <a:rPr lang="ru-RU" b="1" i="1" dirty="0" err="1">
                <a:solidFill>
                  <a:schemeClr val="accent4">
                    <a:lumMod val="50000"/>
                  </a:schemeClr>
                </a:solidFill>
              </a:rPr>
              <a:t>зошита</a:t>
            </a:r>
            <a:r>
              <a:rPr lang="ru-RU" b="1" i="1" dirty="0">
                <a:solidFill>
                  <a:schemeClr val="accent4">
                    <a:lumMod val="50000"/>
                  </a:schemeClr>
                </a:solidFill>
              </a:rPr>
              <a:t> </a:t>
            </a:r>
            <a:r>
              <a:rPr lang="ru-RU" b="1" i="1" dirty="0" err="1">
                <a:solidFill>
                  <a:schemeClr val="accent4">
                    <a:lumMod val="50000"/>
                  </a:schemeClr>
                </a:solidFill>
              </a:rPr>
              <a:t>зазначати</a:t>
            </a:r>
            <a:r>
              <a:rPr lang="ru-RU" b="1" i="1" dirty="0">
                <a:solidFill>
                  <a:schemeClr val="accent4">
                    <a:lumMod val="50000"/>
                  </a:schemeClr>
                </a:solidFill>
              </a:rPr>
              <a:t> н/о (нема </a:t>
            </a:r>
            <a:r>
              <a:rPr lang="ru-RU" b="1" i="1" dirty="0" err="1">
                <a:solidFill>
                  <a:schemeClr val="accent4">
                    <a:lumMod val="50000"/>
                  </a:schemeClr>
                </a:solidFill>
              </a:rPr>
              <a:t>оцінки</a:t>
            </a:r>
            <a:r>
              <a:rPr lang="ru-RU" dirty="0">
                <a:solidFill>
                  <a:schemeClr val="accent4">
                    <a:lumMod val="50000"/>
                  </a:schemeClr>
                </a:solidFill>
              </a:rPr>
              <a:t>).</a:t>
            </a:r>
          </a:p>
        </p:txBody>
      </p:sp>
      <p:sp>
        <p:nvSpPr>
          <p:cNvPr id="4" name="Номер слайда 3">
            <a:extLst>
              <a:ext uri="{FF2B5EF4-FFF2-40B4-BE49-F238E27FC236}">
                <a16:creationId xmlns:a16="http://schemas.microsoft.com/office/drawing/2014/main" id="{966CA8D8-1157-4BEA-9DF0-416A3ED55E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12534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7740C1-05D9-4AA0-A306-E2D252BF4E5A}"/>
              </a:ext>
            </a:extLst>
          </p:cNvPr>
          <p:cNvSpPr>
            <a:spLocks noGrp="1"/>
          </p:cNvSpPr>
          <p:nvPr>
            <p:ph type="title"/>
          </p:nvPr>
        </p:nvSpPr>
        <p:spPr>
          <a:xfrm>
            <a:off x="457200" y="256079"/>
            <a:ext cx="6239435" cy="425341"/>
          </a:xfrm>
        </p:spPr>
        <p:txBody>
          <a:bodyPr/>
          <a:lstStyle/>
          <a:p>
            <a:r>
              <a:rPr lang="uk-UA" sz="3200" b="1" dirty="0"/>
              <a:t>Українська література </a:t>
            </a:r>
            <a:endParaRPr lang="ru-RU" sz="3200" b="1" dirty="0"/>
          </a:p>
        </p:txBody>
      </p:sp>
      <p:sp>
        <p:nvSpPr>
          <p:cNvPr id="3" name="Текст 2">
            <a:extLst>
              <a:ext uri="{FF2B5EF4-FFF2-40B4-BE49-F238E27FC236}">
                <a16:creationId xmlns:a16="http://schemas.microsoft.com/office/drawing/2014/main" id="{BFDB931F-0AF9-4C9C-98D6-EB638984232F}"/>
              </a:ext>
            </a:extLst>
          </p:cNvPr>
          <p:cNvSpPr>
            <a:spLocks noGrp="1"/>
          </p:cNvSpPr>
          <p:nvPr>
            <p:ph type="body" idx="1"/>
          </p:nvPr>
        </p:nvSpPr>
        <p:spPr>
          <a:xfrm>
            <a:off x="295835" y="785514"/>
            <a:ext cx="3146612" cy="3851235"/>
          </a:xfrm>
        </p:spPr>
        <p:txBody>
          <a:bodyPr/>
          <a:lstStyle/>
          <a:p>
            <a:pPr marL="114300" indent="0">
              <a:buNone/>
            </a:pPr>
            <a:r>
              <a:rPr lang="ru-RU" sz="1400" dirty="0" err="1"/>
              <a:t>Звертаємо</a:t>
            </a:r>
            <a:r>
              <a:rPr lang="ru-RU" sz="1400" dirty="0"/>
              <a:t> </a:t>
            </a:r>
            <a:r>
              <a:rPr lang="ru-RU" sz="1400" dirty="0" err="1"/>
              <a:t>особливу</a:t>
            </a:r>
            <a:r>
              <a:rPr lang="ru-RU" sz="1400" dirty="0"/>
              <a:t> </a:t>
            </a:r>
            <a:r>
              <a:rPr lang="ru-RU" sz="1400" dirty="0" err="1"/>
              <a:t>увагу</a:t>
            </a:r>
            <a:r>
              <a:rPr lang="ru-RU" sz="1400" dirty="0"/>
              <a:t> на те, </a:t>
            </a:r>
            <a:r>
              <a:rPr lang="ru-RU" sz="1400" dirty="0" err="1"/>
              <a:t>що</a:t>
            </a:r>
            <a:r>
              <a:rPr lang="ru-RU" sz="1400" dirty="0"/>
              <a:t> </a:t>
            </a:r>
            <a:r>
              <a:rPr lang="ru-RU" sz="1400" b="1" dirty="0" err="1"/>
              <a:t>запропонована</a:t>
            </a:r>
            <a:r>
              <a:rPr lang="ru-RU" sz="1400" b="1" dirty="0"/>
              <a:t> </a:t>
            </a:r>
            <a:r>
              <a:rPr lang="ru-RU" sz="1400" b="1" dirty="0" err="1"/>
              <a:t>кількість</a:t>
            </a:r>
            <a:r>
              <a:rPr lang="ru-RU" sz="1400" b="1" dirty="0"/>
              <a:t> годин </a:t>
            </a:r>
            <a:r>
              <a:rPr lang="ru-RU" sz="1400" dirty="0"/>
              <a:t>на </a:t>
            </a:r>
            <a:r>
              <a:rPr lang="ru-RU" sz="1400" dirty="0" err="1"/>
              <a:t>вивчення</a:t>
            </a:r>
            <a:r>
              <a:rPr lang="ru-RU" sz="1400" dirty="0"/>
              <a:t> кожного </a:t>
            </a:r>
            <a:r>
              <a:rPr lang="ru-RU" sz="1400" dirty="0" err="1"/>
              <a:t>розділу</a:t>
            </a:r>
            <a:r>
              <a:rPr lang="ru-RU" sz="1400" dirty="0"/>
              <a:t> </a:t>
            </a:r>
            <a:r>
              <a:rPr lang="ru-RU" sz="1400" dirty="0" err="1"/>
              <a:t>чи</a:t>
            </a:r>
            <a:r>
              <a:rPr lang="ru-RU" sz="1400" dirty="0"/>
              <a:t> </a:t>
            </a:r>
            <a:r>
              <a:rPr lang="ru-RU" sz="1400" dirty="0" err="1"/>
              <a:t>підрозділу</a:t>
            </a:r>
            <a:r>
              <a:rPr lang="ru-RU" sz="1400" dirty="0"/>
              <a:t> </a:t>
            </a:r>
            <a:r>
              <a:rPr lang="ru-RU" sz="1400" i="1" dirty="0"/>
              <a:t>є </a:t>
            </a:r>
            <a:r>
              <a:rPr lang="ru-RU" sz="1400" i="1" dirty="0" err="1"/>
              <a:t>орієнтовною</a:t>
            </a:r>
            <a:r>
              <a:rPr lang="ru-RU" sz="1400" dirty="0"/>
              <a:t>, учитель </a:t>
            </a:r>
            <a:r>
              <a:rPr lang="ru-RU" sz="1400" dirty="0" err="1"/>
              <a:t>може</a:t>
            </a:r>
            <a:r>
              <a:rPr lang="ru-RU" sz="1400" dirty="0"/>
              <a:t> </a:t>
            </a:r>
            <a:r>
              <a:rPr lang="ru-RU" sz="1400" dirty="0" err="1"/>
              <a:t>її</a:t>
            </a:r>
            <a:r>
              <a:rPr lang="ru-RU" sz="1400" dirty="0"/>
              <a:t> </a:t>
            </a:r>
            <a:r>
              <a:rPr lang="ru-RU" sz="1400" dirty="0" err="1"/>
              <a:t>перерозподіляти</a:t>
            </a:r>
            <a:r>
              <a:rPr lang="ru-RU" sz="1400" dirty="0"/>
              <a:t> на </a:t>
            </a:r>
            <a:r>
              <a:rPr lang="ru-RU" sz="1400" dirty="0" err="1"/>
              <a:t>власний</a:t>
            </a:r>
            <a:r>
              <a:rPr lang="ru-RU" sz="1400" dirty="0"/>
              <a:t> </a:t>
            </a:r>
            <a:r>
              <a:rPr lang="ru-RU" sz="1400" dirty="0" err="1"/>
              <a:t>розсуд</a:t>
            </a:r>
            <a:r>
              <a:rPr lang="ru-RU" sz="1400" dirty="0"/>
              <a:t>. </a:t>
            </a:r>
          </a:p>
          <a:p>
            <a:pPr marL="114300" indent="0">
              <a:buNone/>
            </a:pPr>
            <a:r>
              <a:rPr lang="ru-RU" sz="1400" i="1" dirty="0" err="1"/>
              <a:t>Резервний</a:t>
            </a:r>
            <a:r>
              <a:rPr lang="ru-RU" sz="1400" i="1" dirty="0"/>
              <a:t> час </a:t>
            </a:r>
            <a:r>
              <a:rPr lang="ru-RU" sz="1400" dirty="0"/>
              <a:t>учитель </a:t>
            </a:r>
            <a:r>
              <a:rPr lang="ru-RU" sz="1400" dirty="0" err="1"/>
              <a:t>може</a:t>
            </a:r>
            <a:r>
              <a:rPr lang="ru-RU" sz="1400" dirty="0"/>
              <a:t> </a:t>
            </a:r>
            <a:r>
              <a:rPr lang="ru-RU" sz="1400" dirty="0" err="1"/>
              <a:t>використовувати</a:t>
            </a:r>
            <a:r>
              <a:rPr lang="ru-RU" sz="1400" dirty="0"/>
              <a:t> </a:t>
            </a:r>
            <a:r>
              <a:rPr lang="ru-RU" sz="1400" dirty="0" err="1"/>
              <a:t>також</a:t>
            </a:r>
            <a:r>
              <a:rPr lang="ru-RU" sz="1400" dirty="0"/>
              <a:t> </a:t>
            </a:r>
            <a:r>
              <a:rPr lang="ru-RU" sz="1400" dirty="0" err="1"/>
              <a:t>довільно</a:t>
            </a:r>
            <a:r>
              <a:rPr lang="ru-RU" sz="1400" dirty="0"/>
              <a:t>, </a:t>
            </a:r>
            <a:r>
              <a:rPr lang="ru-RU" sz="1400" dirty="0" err="1"/>
              <a:t>зокрема</a:t>
            </a:r>
            <a:r>
              <a:rPr lang="ru-RU" sz="1400" dirty="0"/>
              <a:t> для </a:t>
            </a:r>
            <a:r>
              <a:rPr lang="ru-RU" sz="1400" dirty="0" err="1"/>
              <a:t>збільшення</a:t>
            </a:r>
            <a:r>
              <a:rPr lang="ru-RU" sz="1400" dirty="0"/>
              <a:t> </a:t>
            </a:r>
            <a:r>
              <a:rPr lang="ru-RU" sz="1400" dirty="0" err="1"/>
              <a:t>кількості</a:t>
            </a:r>
            <a:r>
              <a:rPr lang="ru-RU" sz="1400" dirty="0"/>
              <a:t> годин на </a:t>
            </a:r>
            <a:r>
              <a:rPr lang="ru-RU" sz="1400" dirty="0" err="1"/>
              <a:t>вивчення</a:t>
            </a:r>
            <a:r>
              <a:rPr lang="ru-RU" sz="1400" dirty="0"/>
              <a:t> </a:t>
            </a:r>
            <a:r>
              <a:rPr lang="ru-RU" sz="1400" dirty="0" err="1"/>
              <a:t>окремого</a:t>
            </a:r>
            <a:r>
              <a:rPr lang="ru-RU" sz="1400" dirty="0"/>
              <a:t> </a:t>
            </a:r>
            <a:r>
              <a:rPr lang="ru-RU" sz="1400" dirty="0" err="1"/>
              <a:t>твору</a:t>
            </a:r>
            <a:r>
              <a:rPr lang="ru-RU" sz="1400" dirty="0"/>
              <a:t>, для </a:t>
            </a:r>
            <a:r>
              <a:rPr lang="ru-RU" sz="1400" dirty="0" err="1"/>
              <a:t>уроків</a:t>
            </a:r>
            <a:r>
              <a:rPr lang="ru-RU" sz="1400" dirty="0"/>
              <a:t> </a:t>
            </a:r>
            <a:r>
              <a:rPr lang="ru-RU" sz="1400" dirty="0" err="1"/>
              <a:t>розвитку</a:t>
            </a:r>
            <a:r>
              <a:rPr lang="ru-RU" sz="1400" dirty="0"/>
              <a:t> </a:t>
            </a:r>
            <a:r>
              <a:rPr lang="ru-RU" sz="1400" dirty="0" err="1"/>
              <a:t>мовлення</a:t>
            </a:r>
            <a:r>
              <a:rPr lang="ru-RU" sz="1400" dirty="0"/>
              <a:t>, контрольного </a:t>
            </a:r>
            <a:r>
              <a:rPr lang="ru-RU" sz="1400" dirty="0" err="1"/>
              <a:t>оцінювання</a:t>
            </a:r>
            <a:r>
              <a:rPr lang="ru-RU" sz="1400" dirty="0"/>
              <a:t>, </a:t>
            </a:r>
            <a:r>
              <a:rPr lang="ru-RU" sz="1400" dirty="0" err="1"/>
              <a:t>творчих</a:t>
            </a:r>
            <a:r>
              <a:rPr lang="ru-RU" sz="1400" dirty="0"/>
              <a:t> та </a:t>
            </a:r>
            <a:r>
              <a:rPr lang="ru-RU" sz="1400" dirty="0" err="1"/>
              <a:t>інших</a:t>
            </a:r>
            <a:r>
              <a:rPr lang="ru-RU" sz="1400" dirty="0"/>
              <a:t> </a:t>
            </a:r>
            <a:r>
              <a:rPr lang="ru-RU" sz="1400" dirty="0" err="1"/>
              <a:t>робіт</a:t>
            </a:r>
            <a:r>
              <a:rPr lang="ru-RU" sz="1400" dirty="0"/>
              <a:t> (</a:t>
            </a:r>
            <a:r>
              <a:rPr lang="ru-RU" sz="1400" dirty="0" err="1"/>
              <a:t>екскурсій</a:t>
            </a:r>
            <a:r>
              <a:rPr lang="ru-RU" sz="1400" dirty="0"/>
              <a:t>, </a:t>
            </a:r>
            <a:r>
              <a:rPr lang="ru-RU" sz="1400" dirty="0" err="1"/>
              <a:t>диспутів</a:t>
            </a:r>
            <a:r>
              <a:rPr lang="ru-RU" sz="1400" dirty="0"/>
              <a:t>, </a:t>
            </a:r>
            <a:r>
              <a:rPr lang="ru-RU" sz="1400" dirty="0" err="1"/>
              <a:t>семінарів</a:t>
            </a:r>
            <a:r>
              <a:rPr lang="ru-RU" sz="1400" dirty="0"/>
              <a:t> </a:t>
            </a:r>
            <a:r>
              <a:rPr lang="ru-RU" sz="1400" dirty="0" err="1"/>
              <a:t>тощо</a:t>
            </a:r>
            <a:r>
              <a:rPr lang="ru-RU" sz="1400" dirty="0"/>
              <a:t>).</a:t>
            </a:r>
          </a:p>
        </p:txBody>
      </p:sp>
      <p:sp>
        <p:nvSpPr>
          <p:cNvPr id="4" name="Текст 3">
            <a:extLst>
              <a:ext uri="{FF2B5EF4-FFF2-40B4-BE49-F238E27FC236}">
                <a16:creationId xmlns:a16="http://schemas.microsoft.com/office/drawing/2014/main" id="{3D6A9975-3BAA-47FA-965D-87BB84FC7B52}"/>
              </a:ext>
            </a:extLst>
          </p:cNvPr>
          <p:cNvSpPr>
            <a:spLocks noGrp="1"/>
          </p:cNvSpPr>
          <p:nvPr>
            <p:ph type="body" idx="2"/>
          </p:nvPr>
        </p:nvSpPr>
        <p:spPr>
          <a:xfrm>
            <a:off x="4127169" y="946879"/>
            <a:ext cx="4720995" cy="3851235"/>
          </a:xfrm>
        </p:spPr>
        <p:txBody>
          <a:bodyPr/>
          <a:lstStyle/>
          <a:p>
            <a:pPr marL="114300" indent="0">
              <a:buNone/>
            </a:pPr>
            <a:r>
              <a:rPr lang="ru-RU" sz="1400" dirty="0" err="1"/>
              <a:t>Оцінку</a:t>
            </a:r>
            <a:r>
              <a:rPr lang="ru-RU" sz="1400" dirty="0"/>
              <a:t> за </a:t>
            </a:r>
            <a:r>
              <a:rPr lang="ru-RU" sz="1400" b="1" dirty="0" err="1"/>
              <a:t>ведення</a:t>
            </a:r>
            <a:r>
              <a:rPr lang="ru-RU" sz="1400" b="1" dirty="0"/>
              <a:t> </a:t>
            </a:r>
            <a:r>
              <a:rPr lang="ru-RU" sz="1400" b="1" dirty="0" err="1"/>
              <a:t>зошита</a:t>
            </a:r>
            <a:r>
              <a:rPr lang="ru-RU" sz="1400" b="1" dirty="0"/>
              <a:t> </a:t>
            </a:r>
            <a:r>
              <a:rPr lang="ru-RU" sz="1400" dirty="0"/>
              <a:t>з </a:t>
            </a:r>
            <a:r>
              <a:rPr lang="ru-RU" sz="1400" dirty="0" err="1"/>
              <a:t>української</a:t>
            </a:r>
            <a:r>
              <a:rPr lang="ru-RU" sz="1400" dirty="0"/>
              <a:t> </a:t>
            </a:r>
            <a:r>
              <a:rPr lang="ru-RU" sz="1400" dirty="0" err="1"/>
              <a:t>літератури</a:t>
            </a:r>
            <a:r>
              <a:rPr lang="ru-RU" sz="1400" dirty="0"/>
              <a:t> </a:t>
            </a:r>
            <a:r>
              <a:rPr lang="ru-RU" sz="1400" dirty="0" err="1"/>
              <a:t>виставляють</a:t>
            </a:r>
            <a:r>
              <a:rPr lang="ru-RU" sz="1400" dirty="0"/>
              <a:t> у кожному </a:t>
            </a:r>
            <a:r>
              <a:rPr lang="ru-RU" sz="1400" dirty="0" err="1"/>
              <a:t>класі</a:t>
            </a:r>
            <a:r>
              <a:rPr lang="ru-RU" sz="1400" dirty="0"/>
              <a:t> </a:t>
            </a:r>
            <a:r>
              <a:rPr lang="ru-RU" sz="1400" dirty="0" err="1"/>
              <a:t>окремою</a:t>
            </a:r>
            <a:r>
              <a:rPr lang="ru-RU" sz="1400" dirty="0"/>
              <a:t> </a:t>
            </a:r>
            <a:r>
              <a:rPr lang="ru-RU" sz="1400" dirty="0" err="1"/>
              <a:t>колонкою</a:t>
            </a:r>
            <a:r>
              <a:rPr lang="ru-RU" sz="1400" dirty="0"/>
              <a:t> в </a:t>
            </a:r>
            <a:r>
              <a:rPr lang="ru-RU" sz="1400" dirty="0" err="1"/>
              <a:t>журналі</a:t>
            </a:r>
            <a:r>
              <a:rPr lang="ru-RU" sz="1400" dirty="0"/>
              <a:t> раз на </a:t>
            </a:r>
            <a:r>
              <a:rPr lang="ru-RU" sz="1400" dirty="0" err="1"/>
              <a:t>місяць</a:t>
            </a:r>
            <a:r>
              <a:rPr lang="ru-RU" sz="1400" dirty="0"/>
              <a:t> і </a:t>
            </a:r>
            <a:r>
              <a:rPr lang="ru-RU" sz="1400" dirty="0" err="1"/>
              <a:t>враховують</a:t>
            </a:r>
            <a:r>
              <a:rPr lang="ru-RU" sz="1400" dirty="0"/>
              <a:t> як </a:t>
            </a:r>
            <a:r>
              <a:rPr lang="ru-RU" sz="1400" dirty="0" err="1"/>
              <a:t>поточну</a:t>
            </a:r>
            <a:r>
              <a:rPr lang="ru-RU" sz="1400" dirty="0"/>
              <a:t> до </a:t>
            </a:r>
            <a:r>
              <a:rPr lang="ru-RU" sz="1400" dirty="0" err="1"/>
              <a:t>найближчої</a:t>
            </a:r>
            <a:r>
              <a:rPr lang="ru-RU" sz="1400" dirty="0"/>
              <a:t> </a:t>
            </a:r>
            <a:r>
              <a:rPr lang="ru-RU" sz="1400" dirty="0" err="1"/>
              <a:t>тематичної</a:t>
            </a:r>
            <a:r>
              <a:rPr lang="ru-RU" sz="1400" dirty="0"/>
              <a:t>. </a:t>
            </a:r>
          </a:p>
          <a:p>
            <a:pPr marL="114300" indent="0">
              <a:buNone/>
            </a:pPr>
            <a:r>
              <a:rPr lang="ru-RU" sz="1400" dirty="0" err="1"/>
              <a:t>Під</a:t>
            </a:r>
            <a:r>
              <a:rPr lang="ru-RU" sz="1400" dirty="0"/>
              <a:t> час </a:t>
            </a:r>
            <a:r>
              <a:rPr lang="ru-RU" sz="1400" dirty="0" err="1"/>
              <a:t>оцінювання</a:t>
            </a:r>
            <a:r>
              <a:rPr lang="ru-RU" sz="1400" dirty="0"/>
              <a:t> </a:t>
            </a:r>
            <a:r>
              <a:rPr lang="ru-RU" sz="1400" dirty="0" err="1"/>
              <a:t>зошита</a:t>
            </a:r>
            <a:r>
              <a:rPr lang="ru-RU" sz="1400" dirty="0"/>
              <a:t> з </a:t>
            </a:r>
            <a:r>
              <a:rPr lang="ru-RU" sz="1400" dirty="0" err="1"/>
              <a:t>української</a:t>
            </a:r>
            <a:r>
              <a:rPr lang="ru-RU" sz="1400" dirty="0"/>
              <a:t> </a:t>
            </a:r>
            <a:r>
              <a:rPr lang="ru-RU" sz="1400" dirty="0" err="1"/>
              <a:t>літератури</a:t>
            </a:r>
            <a:r>
              <a:rPr lang="ru-RU" sz="1400" dirty="0"/>
              <a:t> </a:t>
            </a:r>
            <a:r>
              <a:rPr lang="ru-RU" sz="1400" dirty="0" err="1"/>
              <a:t>слід</a:t>
            </a:r>
            <a:r>
              <a:rPr lang="ru-RU" sz="1400" dirty="0"/>
              <a:t> </a:t>
            </a:r>
            <a:r>
              <a:rPr lang="ru-RU" sz="1400" dirty="0" err="1"/>
              <a:t>ураховувати</a:t>
            </a:r>
            <a:r>
              <a:rPr lang="ru-RU" sz="1400" dirty="0"/>
              <a:t> </a:t>
            </a:r>
            <a:r>
              <a:rPr lang="ru-RU" sz="1400" dirty="0" err="1"/>
              <a:t>наявність</a:t>
            </a:r>
            <a:r>
              <a:rPr lang="ru-RU" sz="1400" dirty="0"/>
              <a:t> </a:t>
            </a:r>
            <a:r>
              <a:rPr lang="ru-RU" sz="1400" dirty="0" err="1"/>
              <a:t>різних</a:t>
            </a:r>
            <a:r>
              <a:rPr lang="ru-RU" sz="1400" dirty="0"/>
              <a:t> </a:t>
            </a:r>
            <a:r>
              <a:rPr lang="ru-RU" sz="1400" dirty="0" err="1"/>
              <a:t>видів</a:t>
            </a:r>
            <a:r>
              <a:rPr lang="ru-RU" sz="1400" dirty="0"/>
              <a:t> </a:t>
            </a:r>
            <a:r>
              <a:rPr lang="ru-RU" sz="1400" dirty="0" err="1"/>
              <a:t>робіт</a:t>
            </a:r>
            <a:r>
              <a:rPr lang="ru-RU" sz="1400" dirty="0"/>
              <a:t>; </a:t>
            </a:r>
            <a:r>
              <a:rPr lang="ru-RU" sz="1400" dirty="0" err="1"/>
              <a:t>грамотність</a:t>
            </a:r>
            <a:r>
              <a:rPr lang="ru-RU" sz="1400" dirty="0"/>
              <a:t> (</a:t>
            </a:r>
            <a:r>
              <a:rPr lang="ru-RU" sz="1400" dirty="0" err="1"/>
              <a:t>якість</a:t>
            </a:r>
            <a:r>
              <a:rPr lang="ru-RU" sz="1400" dirty="0"/>
              <a:t> </a:t>
            </a:r>
            <a:r>
              <a:rPr lang="ru-RU" sz="1400" dirty="0" err="1"/>
              <a:t>виконання</a:t>
            </a:r>
            <a:r>
              <a:rPr lang="ru-RU" sz="1400" dirty="0"/>
              <a:t> </a:t>
            </a:r>
            <a:r>
              <a:rPr lang="ru-RU" sz="1400" dirty="0" err="1"/>
              <a:t>робіт</a:t>
            </a:r>
            <a:r>
              <a:rPr lang="ru-RU" sz="1400" dirty="0"/>
              <a:t>); </a:t>
            </a:r>
            <a:r>
              <a:rPr lang="ru-RU" sz="1400" dirty="0" err="1"/>
              <a:t>охайність</a:t>
            </a:r>
            <a:r>
              <a:rPr lang="ru-RU" sz="1400" dirty="0"/>
              <a:t>; </a:t>
            </a:r>
            <a:r>
              <a:rPr lang="ru-RU" sz="1400" dirty="0" err="1"/>
              <a:t>уміння</a:t>
            </a:r>
            <a:r>
              <a:rPr lang="ru-RU" sz="1400" dirty="0"/>
              <a:t> правильно </a:t>
            </a:r>
            <a:r>
              <a:rPr lang="ru-RU" sz="1400" dirty="0" err="1"/>
              <a:t>оформлювати</a:t>
            </a:r>
            <a:r>
              <a:rPr lang="ru-RU" sz="1400" dirty="0"/>
              <a:t> </a:t>
            </a:r>
            <a:r>
              <a:rPr lang="ru-RU" sz="1400" dirty="0" err="1"/>
              <a:t>роботи</a:t>
            </a:r>
            <a:r>
              <a:rPr lang="ru-RU" sz="1400" dirty="0"/>
              <a:t> (</a:t>
            </a:r>
            <a:r>
              <a:rPr lang="ru-RU" sz="1400" dirty="0" err="1"/>
              <a:t>дотримання</a:t>
            </a:r>
            <a:r>
              <a:rPr lang="ru-RU" sz="1400" dirty="0"/>
              <a:t> </a:t>
            </a:r>
            <a:r>
              <a:rPr lang="ru-RU" sz="1400" dirty="0" err="1"/>
              <a:t>вимог</a:t>
            </a:r>
            <a:r>
              <a:rPr lang="ru-RU" sz="1400" dirty="0"/>
              <a:t> </a:t>
            </a:r>
            <a:r>
              <a:rPr lang="ru-RU" sz="1400" dirty="0" err="1"/>
              <a:t>орфографічного</a:t>
            </a:r>
            <a:r>
              <a:rPr lang="ru-RU" sz="1400" dirty="0"/>
              <a:t> режиму). </a:t>
            </a:r>
          </a:p>
          <a:p>
            <a:pPr marL="114300" indent="0">
              <a:buNone/>
            </a:pPr>
            <a:r>
              <a:rPr lang="ru-RU" sz="1400" b="1" dirty="0">
                <a:solidFill>
                  <a:schemeClr val="accent4">
                    <a:lumMod val="50000"/>
                  </a:schemeClr>
                </a:solidFill>
              </a:rPr>
              <a:t>У </a:t>
            </a:r>
            <a:r>
              <a:rPr lang="ru-RU" sz="1400" b="1" dirty="0" err="1">
                <a:solidFill>
                  <a:schemeClr val="accent4">
                    <a:lumMod val="50000"/>
                  </a:schemeClr>
                </a:solidFill>
              </a:rPr>
              <a:t>разі</a:t>
            </a:r>
            <a:r>
              <a:rPr lang="ru-RU" sz="1400" b="1" dirty="0">
                <a:solidFill>
                  <a:schemeClr val="accent4">
                    <a:lumMod val="50000"/>
                  </a:schemeClr>
                </a:solidFill>
              </a:rPr>
              <a:t> </a:t>
            </a:r>
            <a:r>
              <a:rPr lang="ru-RU" sz="1400" b="1" dirty="0" err="1">
                <a:solidFill>
                  <a:schemeClr val="accent4">
                    <a:lumMod val="50000"/>
                  </a:schemeClr>
                </a:solidFill>
              </a:rPr>
              <a:t>відсутності</a:t>
            </a:r>
            <a:r>
              <a:rPr lang="ru-RU" sz="1400" b="1" dirty="0">
                <a:solidFill>
                  <a:schemeClr val="accent4">
                    <a:lumMod val="50000"/>
                  </a:schemeClr>
                </a:solidFill>
              </a:rPr>
              <a:t> </a:t>
            </a:r>
            <a:r>
              <a:rPr lang="ru-RU" sz="1400" b="1" dirty="0" err="1">
                <a:solidFill>
                  <a:schemeClr val="accent4">
                    <a:lumMod val="50000"/>
                  </a:schemeClr>
                </a:solidFill>
              </a:rPr>
              <a:t>учня</a:t>
            </a:r>
            <a:r>
              <a:rPr lang="ru-RU" sz="1400" b="1" dirty="0">
                <a:solidFill>
                  <a:schemeClr val="accent4">
                    <a:lumMod val="50000"/>
                  </a:schemeClr>
                </a:solidFill>
              </a:rPr>
              <a:t> на </a:t>
            </a:r>
            <a:r>
              <a:rPr lang="ru-RU" sz="1400" b="1" dirty="0" err="1">
                <a:solidFill>
                  <a:schemeClr val="accent4">
                    <a:lumMod val="50000"/>
                  </a:schemeClr>
                </a:solidFill>
              </a:rPr>
              <a:t>уроці</a:t>
            </a:r>
            <a:r>
              <a:rPr lang="ru-RU" sz="1400" b="1" dirty="0">
                <a:solidFill>
                  <a:schemeClr val="accent4">
                    <a:lumMod val="50000"/>
                  </a:schemeClr>
                </a:solidFill>
              </a:rPr>
              <a:t> </a:t>
            </a:r>
            <a:r>
              <a:rPr lang="ru-RU" sz="1400" b="1" dirty="0" err="1">
                <a:solidFill>
                  <a:schemeClr val="accent4">
                    <a:lumMod val="50000"/>
                  </a:schemeClr>
                </a:solidFill>
              </a:rPr>
              <a:t>протягом</a:t>
            </a:r>
            <a:r>
              <a:rPr lang="ru-RU" sz="1400" b="1" dirty="0">
                <a:solidFill>
                  <a:schemeClr val="accent4">
                    <a:lumMod val="50000"/>
                  </a:schemeClr>
                </a:solidFill>
              </a:rPr>
              <a:t> </a:t>
            </a:r>
            <a:r>
              <a:rPr lang="ru-RU" sz="1400" b="1" dirty="0" err="1">
                <a:solidFill>
                  <a:schemeClr val="accent4">
                    <a:lumMod val="50000"/>
                  </a:schemeClr>
                </a:solidFill>
              </a:rPr>
              <a:t>місяця</a:t>
            </a:r>
            <a:r>
              <a:rPr lang="ru-RU" sz="1400" b="1" dirty="0">
                <a:solidFill>
                  <a:schemeClr val="accent4">
                    <a:lumMod val="50000"/>
                  </a:schemeClr>
                </a:solidFill>
              </a:rPr>
              <a:t> </a:t>
            </a:r>
            <a:r>
              <a:rPr lang="ru-RU" sz="1400" b="1" dirty="0" err="1">
                <a:solidFill>
                  <a:schemeClr val="accent4">
                    <a:lumMod val="50000"/>
                  </a:schemeClr>
                </a:solidFill>
              </a:rPr>
              <a:t>рекомендуємо</a:t>
            </a:r>
            <a:r>
              <a:rPr lang="ru-RU" sz="1400" b="1" dirty="0">
                <a:solidFill>
                  <a:schemeClr val="accent4">
                    <a:lumMod val="50000"/>
                  </a:schemeClr>
                </a:solidFill>
              </a:rPr>
              <a:t> в </a:t>
            </a:r>
            <a:r>
              <a:rPr lang="ru-RU" sz="1400" b="1" dirty="0" err="1">
                <a:solidFill>
                  <a:schemeClr val="accent4">
                    <a:lumMod val="50000"/>
                  </a:schemeClr>
                </a:solidFill>
              </a:rPr>
              <a:t>колонці</a:t>
            </a:r>
            <a:r>
              <a:rPr lang="ru-RU" sz="1400" b="1" dirty="0">
                <a:solidFill>
                  <a:schemeClr val="accent4">
                    <a:lumMod val="50000"/>
                  </a:schemeClr>
                </a:solidFill>
              </a:rPr>
              <a:t> за </a:t>
            </a:r>
            <a:r>
              <a:rPr lang="ru-RU" sz="1400" b="1" dirty="0" err="1">
                <a:solidFill>
                  <a:schemeClr val="accent4">
                    <a:lumMod val="50000"/>
                  </a:schemeClr>
                </a:solidFill>
              </a:rPr>
              <a:t>ведення</a:t>
            </a:r>
            <a:r>
              <a:rPr lang="ru-RU" sz="1400" b="1" dirty="0">
                <a:solidFill>
                  <a:schemeClr val="accent4">
                    <a:lumMod val="50000"/>
                  </a:schemeClr>
                </a:solidFill>
              </a:rPr>
              <a:t> </a:t>
            </a:r>
            <a:r>
              <a:rPr lang="ru-RU" sz="1400" b="1" dirty="0" err="1">
                <a:solidFill>
                  <a:schemeClr val="accent4">
                    <a:lumMod val="50000"/>
                  </a:schemeClr>
                </a:solidFill>
              </a:rPr>
              <a:t>зошита</a:t>
            </a:r>
            <a:r>
              <a:rPr lang="ru-RU" sz="1400" b="1" dirty="0">
                <a:solidFill>
                  <a:schemeClr val="accent4">
                    <a:lumMod val="50000"/>
                  </a:schemeClr>
                </a:solidFill>
              </a:rPr>
              <a:t> </a:t>
            </a:r>
            <a:r>
              <a:rPr lang="ru-RU" sz="1400" b="1" dirty="0" err="1">
                <a:solidFill>
                  <a:schemeClr val="accent4">
                    <a:lumMod val="50000"/>
                  </a:schemeClr>
                </a:solidFill>
              </a:rPr>
              <a:t>зазначати</a:t>
            </a:r>
            <a:r>
              <a:rPr lang="ru-RU" sz="1400" b="1" dirty="0">
                <a:solidFill>
                  <a:schemeClr val="accent4">
                    <a:lumMod val="50000"/>
                  </a:schemeClr>
                </a:solidFill>
              </a:rPr>
              <a:t> н/о (нема </a:t>
            </a:r>
            <a:r>
              <a:rPr lang="ru-RU" sz="1400" b="1" dirty="0" err="1">
                <a:solidFill>
                  <a:schemeClr val="accent4">
                    <a:lumMod val="50000"/>
                  </a:schemeClr>
                </a:solidFill>
              </a:rPr>
              <a:t>оцінки</a:t>
            </a:r>
            <a:r>
              <a:rPr lang="ru-RU" sz="1400" b="1" dirty="0">
                <a:solidFill>
                  <a:schemeClr val="accent4">
                    <a:lumMod val="50000"/>
                  </a:schemeClr>
                </a:solidFill>
              </a:rPr>
              <a:t>). </a:t>
            </a:r>
          </a:p>
        </p:txBody>
      </p:sp>
      <p:sp>
        <p:nvSpPr>
          <p:cNvPr id="5" name="Номер слайда 4">
            <a:extLst>
              <a:ext uri="{FF2B5EF4-FFF2-40B4-BE49-F238E27FC236}">
                <a16:creationId xmlns:a16="http://schemas.microsoft.com/office/drawing/2014/main" id="{78FF3AD9-9606-46B6-9389-B74624C10C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55741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9D9AE3-4875-4E9D-9EE2-39DCDD65D647}"/>
              </a:ext>
            </a:extLst>
          </p:cNvPr>
          <p:cNvSpPr>
            <a:spLocks noGrp="1"/>
          </p:cNvSpPr>
          <p:nvPr>
            <p:ph type="title"/>
          </p:nvPr>
        </p:nvSpPr>
        <p:spPr>
          <a:xfrm>
            <a:off x="532441" y="3554049"/>
            <a:ext cx="8345034" cy="1313785"/>
          </a:xfrm>
        </p:spPr>
        <p:txBody>
          <a:bodyPr/>
          <a:lstStyle/>
          <a:p>
            <a:r>
              <a:rPr lang="uk-UA" sz="2000" b="1" i="1" dirty="0">
                <a:solidFill>
                  <a:schemeClr val="bg2">
                    <a:lumMod val="75000"/>
                  </a:schemeClr>
                </a:solidFill>
              </a:rPr>
              <a:t>Поданий у таблиці розподіл годин є мінімальним і обов’язковим для проведення в кожному семестрі. Учитель-словесник на власний розсуд може збільшити кількість видів контролю відносно рівня підготовленості учнів, особливостей класу тощо</a:t>
            </a:r>
            <a:endParaRPr lang="ru-RU" sz="2000" b="1" i="1" dirty="0">
              <a:solidFill>
                <a:schemeClr val="bg2">
                  <a:lumMod val="75000"/>
                </a:schemeClr>
              </a:solidFill>
            </a:endParaRPr>
          </a:p>
        </p:txBody>
      </p:sp>
      <p:sp>
        <p:nvSpPr>
          <p:cNvPr id="3" name="Номер слайда 2">
            <a:extLst>
              <a:ext uri="{FF2B5EF4-FFF2-40B4-BE49-F238E27FC236}">
                <a16:creationId xmlns:a16="http://schemas.microsoft.com/office/drawing/2014/main" id="{78953412-24FE-49C7-BCAF-CEA0A27F4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5" name="Рисунок 4">
            <a:extLst>
              <a:ext uri="{FF2B5EF4-FFF2-40B4-BE49-F238E27FC236}">
                <a16:creationId xmlns:a16="http://schemas.microsoft.com/office/drawing/2014/main" id="{0AE474E6-405E-492A-B8C7-E0F70D3A5D41}"/>
              </a:ext>
            </a:extLst>
          </p:cNvPr>
          <p:cNvPicPr>
            <a:picLocks noChangeAspect="1"/>
          </p:cNvPicPr>
          <p:nvPr/>
        </p:nvPicPr>
        <p:blipFill rotWithShape="1">
          <a:blip r:embed="rId2"/>
          <a:srcRect l="35638" t="26667" r="10679" b="41089"/>
          <a:stretch/>
        </p:blipFill>
        <p:spPr>
          <a:xfrm>
            <a:off x="0" y="341217"/>
            <a:ext cx="4475175" cy="2150409"/>
          </a:xfrm>
          <a:prstGeom prst="rect">
            <a:avLst/>
          </a:prstGeom>
        </p:spPr>
      </p:pic>
      <p:pic>
        <p:nvPicPr>
          <p:cNvPr id="7" name="Рисунок 6">
            <a:extLst>
              <a:ext uri="{FF2B5EF4-FFF2-40B4-BE49-F238E27FC236}">
                <a16:creationId xmlns:a16="http://schemas.microsoft.com/office/drawing/2014/main" id="{34BA289C-0EB1-4D66-A9B6-B5D6FDC02EA2}"/>
              </a:ext>
            </a:extLst>
          </p:cNvPr>
          <p:cNvPicPr>
            <a:picLocks noChangeAspect="1"/>
          </p:cNvPicPr>
          <p:nvPr/>
        </p:nvPicPr>
        <p:blipFill rotWithShape="1">
          <a:blip r:embed="rId2"/>
          <a:srcRect l="36886" t="61155" r="11342" b="10584"/>
          <a:stretch/>
        </p:blipFill>
        <p:spPr>
          <a:xfrm>
            <a:off x="4117509" y="1337623"/>
            <a:ext cx="4531516" cy="1978910"/>
          </a:xfrm>
          <a:prstGeom prst="rect">
            <a:avLst/>
          </a:prstGeom>
        </p:spPr>
      </p:pic>
    </p:spTree>
    <p:extLst>
      <p:ext uri="{BB962C8B-B14F-4D97-AF65-F5344CB8AC3E}">
        <p14:creationId xmlns:p14="http://schemas.microsoft.com/office/powerpoint/2010/main" val="4036579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104FA-658A-43A8-9ECF-1CD2D5BBFEFD}"/>
              </a:ext>
            </a:extLst>
          </p:cNvPr>
          <p:cNvSpPr>
            <a:spLocks noGrp="1"/>
          </p:cNvSpPr>
          <p:nvPr>
            <p:ph type="title"/>
          </p:nvPr>
        </p:nvSpPr>
        <p:spPr>
          <a:xfrm>
            <a:off x="595050" y="336659"/>
            <a:ext cx="5640900" cy="434306"/>
          </a:xfrm>
        </p:spPr>
        <p:txBody>
          <a:bodyPr/>
          <a:lstStyle/>
          <a:p>
            <a:r>
              <a:rPr lang="uk-UA" sz="3200" b="1" dirty="0"/>
              <a:t>Зарубіжна література</a:t>
            </a:r>
            <a:endParaRPr lang="ru-RU" sz="3200" b="1" dirty="0"/>
          </a:p>
        </p:txBody>
      </p:sp>
      <p:sp>
        <p:nvSpPr>
          <p:cNvPr id="5" name="Текст 4">
            <a:extLst>
              <a:ext uri="{FF2B5EF4-FFF2-40B4-BE49-F238E27FC236}">
                <a16:creationId xmlns:a16="http://schemas.microsoft.com/office/drawing/2014/main" id="{0395322D-14E9-4950-8AF6-70BCE2E80CC4}"/>
              </a:ext>
            </a:extLst>
          </p:cNvPr>
          <p:cNvSpPr>
            <a:spLocks noGrp="1"/>
          </p:cNvSpPr>
          <p:nvPr>
            <p:ph type="body" idx="1"/>
          </p:nvPr>
        </p:nvSpPr>
        <p:spPr>
          <a:xfrm>
            <a:off x="358588" y="1108243"/>
            <a:ext cx="2725271" cy="3051381"/>
          </a:xfrm>
        </p:spPr>
        <p:txBody>
          <a:bodyPr/>
          <a:lstStyle/>
          <a:p>
            <a:pPr>
              <a:buFont typeface="Wingdings" panose="05000000000000000000" pitchFamily="2" charset="2"/>
              <a:buChar char="ü"/>
            </a:pPr>
            <a:r>
              <a:rPr lang="ru-RU" sz="1600" dirty="0"/>
              <a:t>Учитель </a:t>
            </a:r>
            <a:r>
              <a:rPr lang="ru-RU" sz="1600" dirty="0" err="1"/>
              <a:t>має</a:t>
            </a:r>
            <a:r>
              <a:rPr lang="ru-RU" sz="1600" dirty="0"/>
              <a:t> право </a:t>
            </a:r>
            <a:r>
              <a:rPr lang="ru-RU" sz="1600" dirty="0" err="1"/>
              <a:t>самостійно</a:t>
            </a:r>
            <a:r>
              <a:rPr lang="ru-RU" sz="1600" dirty="0"/>
              <a:t> </a:t>
            </a:r>
            <a:r>
              <a:rPr lang="ru-RU" sz="1600" dirty="0" err="1"/>
              <a:t>розподіляти</a:t>
            </a:r>
            <a:r>
              <a:rPr lang="ru-RU" sz="1600" dirty="0"/>
              <a:t> </a:t>
            </a:r>
            <a:r>
              <a:rPr lang="ru-RU" sz="1600" dirty="0" err="1"/>
              <a:t>години</a:t>
            </a:r>
            <a:r>
              <a:rPr lang="ru-RU" sz="1600" dirty="0"/>
              <a:t> на </a:t>
            </a:r>
            <a:r>
              <a:rPr lang="ru-RU" sz="1600" dirty="0" err="1"/>
              <a:t>текстуальне</a:t>
            </a:r>
            <a:r>
              <a:rPr lang="ru-RU" sz="1600" dirty="0"/>
              <a:t> </a:t>
            </a:r>
            <a:r>
              <a:rPr lang="ru-RU" sz="1600" dirty="0" err="1"/>
              <a:t>вивчення</a:t>
            </a:r>
            <a:r>
              <a:rPr lang="ru-RU" sz="1600" dirty="0"/>
              <a:t> </a:t>
            </a:r>
            <a:r>
              <a:rPr lang="ru-RU" sz="1600" dirty="0" err="1"/>
              <a:t>творів</a:t>
            </a:r>
            <a:r>
              <a:rPr lang="ru-RU" sz="1600" dirty="0"/>
              <a:t>, </a:t>
            </a:r>
            <a:r>
              <a:rPr lang="ru-RU" sz="1600" dirty="0" err="1"/>
              <a:t>розвиток</a:t>
            </a:r>
            <a:r>
              <a:rPr lang="ru-RU" sz="1600" dirty="0"/>
              <a:t> </a:t>
            </a:r>
            <a:r>
              <a:rPr lang="ru-RU" sz="1600" dirty="0" err="1"/>
              <a:t>мовлення</a:t>
            </a:r>
            <a:r>
              <a:rPr lang="ru-RU" sz="1600" dirty="0"/>
              <a:t>, </a:t>
            </a:r>
            <a:r>
              <a:rPr lang="ru-RU" sz="1600" dirty="0" err="1"/>
              <a:t>позакласне</a:t>
            </a:r>
            <a:r>
              <a:rPr lang="ru-RU" sz="1600" dirty="0"/>
              <a:t> </a:t>
            </a:r>
            <a:r>
              <a:rPr lang="ru-RU" sz="1600" dirty="0" err="1"/>
              <a:t>читання</a:t>
            </a:r>
            <a:r>
              <a:rPr lang="ru-RU" sz="1600" dirty="0"/>
              <a:t>, </a:t>
            </a:r>
            <a:r>
              <a:rPr lang="ru-RU" sz="1600" dirty="0" err="1"/>
              <a:t>ураховуючи</a:t>
            </a:r>
            <a:r>
              <a:rPr lang="ru-RU" sz="1600" dirty="0"/>
              <a:t> </a:t>
            </a:r>
            <a:r>
              <a:rPr lang="ru-RU" sz="1600" dirty="0" err="1"/>
              <a:t>визначену</a:t>
            </a:r>
            <a:r>
              <a:rPr lang="ru-RU" sz="1600" dirty="0"/>
              <a:t> </a:t>
            </a:r>
            <a:r>
              <a:rPr lang="ru-RU" sz="1600" dirty="0" err="1"/>
              <a:t>кількість</a:t>
            </a:r>
            <a:r>
              <a:rPr lang="ru-RU" sz="1600" dirty="0"/>
              <a:t> годин на </a:t>
            </a:r>
            <a:r>
              <a:rPr lang="ru-RU" sz="1600" dirty="0" err="1"/>
              <a:t>опрацювання</a:t>
            </a:r>
            <a:r>
              <a:rPr lang="ru-RU" sz="1600" dirty="0"/>
              <a:t> конкретного </a:t>
            </a:r>
            <a:r>
              <a:rPr lang="ru-RU" sz="1600" dirty="0" err="1"/>
              <a:t>розділу</a:t>
            </a:r>
            <a:r>
              <a:rPr lang="ru-RU" sz="1600" dirty="0"/>
              <a:t>. </a:t>
            </a:r>
          </a:p>
        </p:txBody>
      </p:sp>
      <p:sp>
        <p:nvSpPr>
          <p:cNvPr id="6" name="Текст 5">
            <a:extLst>
              <a:ext uri="{FF2B5EF4-FFF2-40B4-BE49-F238E27FC236}">
                <a16:creationId xmlns:a16="http://schemas.microsoft.com/office/drawing/2014/main" id="{95160212-6B20-40F0-9CA8-931A5353374B}"/>
              </a:ext>
            </a:extLst>
          </p:cNvPr>
          <p:cNvSpPr>
            <a:spLocks noGrp="1"/>
          </p:cNvSpPr>
          <p:nvPr>
            <p:ph type="body" idx="2"/>
          </p:nvPr>
        </p:nvSpPr>
        <p:spPr>
          <a:xfrm>
            <a:off x="3299012" y="1108242"/>
            <a:ext cx="5806913" cy="3528507"/>
          </a:xfrm>
        </p:spPr>
        <p:txBody>
          <a:bodyPr/>
          <a:lstStyle/>
          <a:p>
            <a:pPr>
              <a:buFont typeface="Wingdings" panose="05000000000000000000" pitchFamily="2" charset="2"/>
              <a:buChar char="ü"/>
            </a:pPr>
            <a:r>
              <a:rPr lang="ru-RU" sz="1600" dirty="0" err="1"/>
              <a:t>Викладання</a:t>
            </a:r>
            <a:r>
              <a:rPr lang="ru-RU" sz="1600" dirty="0"/>
              <a:t> </a:t>
            </a:r>
            <a:r>
              <a:rPr lang="ru-RU" sz="1600" dirty="0" err="1"/>
              <a:t>зарубіжної</a:t>
            </a:r>
            <a:r>
              <a:rPr lang="ru-RU" sz="1600" dirty="0"/>
              <a:t> </a:t>
            </a:r>
            <a:r>
              <a:rPr lang="ru-RU" sz="1600" dirty="0" err="1"/>
              <a:t>літератури</a:t>
            </a:r>
            <a:r>
              <a:rPr lang="ru-RU" sz="1600" dirty="0"/>
              <a:t> в закладах </a:t>
            </a:r>
            <a:r>
              <a:rPr lang="ru-RU" sz="1600" dirty="0" err="1"/>
              <a:t>загальної</a:t>
            </a:r>
            <a:r>
              <a:rPr lang="ru-RU" sz="1600" dirty="0"/>
              <a:t> </a:t>
            </a:r>
            <a:r>
              <a:rPr lang="ru-RU" sz="1600" dirty="0" err="1"/>
              <a:t>середньої</a:t>
            </a:r>
            <a:r>
              <a:rPr lang="ru-RU" sz="1600" dirty="0"/>
              <a:t> </a:t>
            </a:r>
            <a:r>
              <a:rPr lang="ru-RU" sz="1600" dirty="0" err="1"/>
              <a:t>освіти</a:t>
            </a:r>
            <a:r>
              <a:rPr lang="ru-RU" sz="1600" dirty="0"/>
              <a:t> </a:t>
            </a:r>
            <a:r>
              <a:rPr lang="ru-RU" sz="1600" dirty="0" err="1"/>
              <a:t>здійснюють</a:t>
            </a:r>
            <a:r>
              <a:rPr lang="ru-RU" sz="1600" dirty="0"/>
              <a:t> </a:t>
            </a:r>
            <a:r>
              <a:rPr lang="ru-RU" sz="1600" i="1" dirty="0" err="1"/>
              <a:t>українською</a:t>
            </a:r>
            <a:r>
              <a:rPr lang="ru-RU" sz="1600" i="1" dirty="0"/>
              <a:t> </a:t>
            </a:r>
            <a:r>
              <a:rPr lang="ru-RU" sz="1600" i="1" dirty="0" err="1"/>
              <a:t>мовою</a:t>
            </a:r>
            <a:r>
              <a:rPr lang="ru-RU" sz="1600" dirty="0"/>
              <a:t>. </a:t>
            </a:r>
          </a:p>
          <a:p>
            <a:pPr>
              <a:buFont typeface="Wingdings" panose="05000000000000000000" pitchFamily="2" charset="2"/>
              <a:buChar char="ü"/>
            </a:pPr>
            <a:r>
              <a:rPr lang="ru-RU" sz="1600" dirty="0"/>
              <a:t>Твори </a:t>
            </a:r>
            <a:r>
              <a:rPr lang="ru-RU" sz="1600" dirty="0" err="1"/>
              <a:t>зарубіжних</a:t>
            </a:r>
            <a:r>
              <a:rPr lang="ru-RU" sz="1600" dirty="0"/>
              <a:t> </a:t>
            </a:r>
            <a:r>
              <a:rPr lang="ru-RU" sz="1600" dirty="0" err="1"/>
              <a:t>письменників</a:t>
            </a:r>
            <a:r>
              <a:rPr lang="ru-RU" sz="1600" dirty="0"/>
              <a:t> у </a:t>
            </a:r>
            <a:r>
              <a:rPr lang="ru-RU" sz="1600" dirty="0" err="1"/>
              <a:t>курсі</a:t>
            </a:r>
            <a:r>
              <a:rPr lang="ru-RU" sz="1600" dirty="0"/>
              <a:t> </a:t>
            </a:r>
            <a:r>
              <a:rPr lang="ru-RU" sz="1600" dirty="0" err="1"/>
              <a:t>зарубіжної</a:t>
            </a:r>
            <a:r>
              <a:rPr lang="ru-RU" sz="1600" dirty="0"/>
              <a:t> </a:t>
            </a:r>
            <a:r>
              <a:rPr lang="ru-RU" sz="1600" dirty="0" err="1"/>
              <a:t>літератури</a:t>
            </a:r>
            <a:r>
              <a:rPr lang="ru-RU" sz="1600" dirty="0"/>
              <a:t> </a:t>
            </a:r>
            <a:r>
              <a:rPr lang="ru-RU" sz="1600" i="1" dirty="0" err="1"/>
              <a:t>вивчають</a:t>
            </a:r>
            <a:r>
              <a:rPr lang="ru-RU" sz="1600" i="1" dirty="0"/>
              <a:t> в </a:t>
            </a:r>
            <a:r>
              <a:rPr lang="ru-RU" sz="1600" i="1" dirty="0" err="1"/>
              <a:t>українських</a:t>
            </a:r>
            <a:r>
              <a:rPr lang="ru-RU" sz="1600" i="1" dirty="0"/>
              <a:t> перекладах</a:t>
            </a:r>
            <a:r>
              <a:rPr lang="ru-RU" sz="1600" dirty="0"/>
              <a:t>. </a:t>
            </a:r>
          </a:p>
          <a:p>
            <a:pPr>
              <a:buFont typeface="Wingdings" panose="05000000000000000000" pitchFamily="2" charset="2"/>
              <a:buChar char="ü"/>
            </a:pPr>
            <a:r>
              <a:rPr lang="ru-RU" sz="1600" dirty="0"/>
              <a:t>Для </a:t>
            </a:r>
            <a:r>
              <a:rPr lang="ru-RU" sz="1600" dirty="0" err="1"/>
              <a:t>зіставлення</a:t>
            </a:r>
            <a:r>
              <a:rPr lang="ru-RU" sz="1600" dirty="0"/>
              <a:t> </a:t>
            </a:r>
            <a:r>
              <a:rPr lang="ru-RU" sz="1600" dirty="0" err="1"/>
              <a:t>можливе</a:t>
            </a:r>
            <a:r>
              <a:rPr lang="ru-RU" sz="1600" dirty="0"/>
              <a:t> </a:t>
            </a:r>
            <a:r>
              <a:rPr lang="ru-RU" sz="1600" dirty="0" err="1"/>
              <a:t>залучення</a:t>
            </a:r>
            <a:r>
              <a:rPr lang="ru-RU" sz="1600" dirty="0"/>
              <a:t> </a:t>
            </a:r>
            <a:r>
              <a:rPr lang="ru-RU" sz="1600" dirty="0" err="1"/>
              <a:t>перекладів</a:t>
            </a:r>
            <a:r>
              <a:rPr lang="ru-RU" sz="1600" dirty="0"/>
              <a:t>, </a:t>
            </a:r>
            <a:r>
              <a:rPr lang="ru-RU" sz="1600" dirty="0" err="1"/>
              <a:t>переспівів</a:t>
            </a:r>
            <a:r>
              <a:rPr lang="ru-RU" sz="1600" dirty="0"/>
              <a:t> </a:t>
            </a:r>
            <a:r>
              <a:rPr lang="ru-RU" sz="1600" dirty="0" err="1"/>
              <a:t>іншими</a:t>
            </a:r>
            <a:r>
              <a:rPr lang="ru-RU" sz="1600" dirty="0"/>
              <a:t> </a:t>
            </a:r>
            <a:r>
              <a:rPr lang="ru-RU" sz="1600" dirty="0" err="1"/>
              <a:t>мовами</a:t>
            </a:r>
            <a:r>
              <a:rPr lang="ru-RU" sz="1600" dirty="0"/>
              <a:t>, </a:t>
            </a:r>
            <a:r>
              <a:rPr lang="ru-RU" sz="1600" dirty="0" err="1"/>
              <a:t>якими</a:t>
            </a:r>
            <a:r>
              <a:rPr lang="ru-RU" sz="1600" dirty="0"/>
              <a:t> </a:t>
            </a:r>
            <a:r>
              <a:rPr lang="ru-RU" sz="1600" dirty="0" err="1"/>
              <a:t>володіють</a:t>
            </a:r>
            <a:r>
              <a:rPr lang="ru-RU" sz="1600" dirty="0"/>
              <a:t> </a:t>
            </a:r>
            <a:r>
              <a:rPr lang="ru-RU" sz="1600" dirty="0" err="1"/>
              <a:t>учні</a:t>
            </a:r>
            <a:r>
              <a:rPr lang="ru-RU" sz="1600" dirty="0"/>
              <a:t> (</a:t>
            </a:r>
            <a:r>
              <a:rPr lang="ru-RU" sz="1600" dirty="0" err="1"/>
              <a:t>англійською</a:t>
            </a:r>
            <a:r>
              <a:rPr lang="ru-RU" sz="1600" dirty="0"/>
              <a:t>, </a:t>
            </a:r>
            <a:r>
              <a:rPr lang="ru-RU" sz="1600" dirty="0" err="1"/>
              <a:t>німецькою</a:t>
            </a:r>
            <a:r>
              <a:rPr lang="ru-RU" sz="1600" dirty="0"/>
              <a:t>, </a:t>
            </a:r>
            <a:r>
              <a:rPr lang="ru-RU" sz="1600" dirty="0" err="1"/>
              <a:t>французькою</a:t>
            </a:r>
            <a:r>
              <a:rPr lang="ru-RU" sz="1600" dirty="0"/>
              <a:t> </a:t>
            </a:r>
            <a:r>
              <a:rPr lang="ru-RU" sz="1600" dirty="0" err="1"/>
              <a:t>тощо</a:t>
            </a:r>
            <a:r>
              <a:rPr lang="ru-RU" sz="1600" dirty="0"/>
              <a:t>). </a:t>
            </a:r>
          </a:p>
          <a:p>
            <a:pPr>
              <a:buFont typeface="Wingdings" panose="05000000000000000000" pitchFamily="2" charset="2"/>
              <a:buChar char="ü"/>
            </a:pPr>
            <a:r>
              <a:rPr lang="ru-RU" sz="1600" dirty="0"/>
              <a:t>За </a:t>
            </a:r>
            <a:r>
              <a:rPr lang="ru-RU" sz="1600" dirty="0" err="1"/>
              <a:t>наявності</a:t>
            </a:r>
            <a:r>
              <a:rPr lang="ru-RU" sz="1600" dirty="0"/>
              <a:t> </a:t>
            </a:r>
            <a:r>
              <a:rPr lang="ru-RU" sz="1600" dirty="0" err="1"/>
              <a:t>необхідних</a:t>
            </a:r>
            <a:r>
              <a:rPr lang="ru-RU" sz="1600" dirty="0"/>
              <a:t> умов </a:t>
            </a:r>
            <a:r>
              <a:rPr lang="ru-RU" sz="1600" dirty="0" err="1"/>
              <a:t>бажаним</a:t>
            </a:r>
            <a:r>
              <a:rPr lang="ru-RU" sz="1600" dirty="0"/>
              <a:t> є </a:t>
            </a:r>
            <a:r>
              <a:rPr lang="ru-RU" sz="1600" dirty="0" err="1"/>
              <a:t>розгляд</a:t>
            </a:r>
            <a:r>
              <a:rPr lang="ru-RU" sz="1600" dirty="0"/>
              <a:t> </a:t>
            </a:r>
            <a:r>
              <a:rPr lang="ru-RU" sz="1600" dirty="0" err="1"/>
              <a:t>художніх</a:t>
            </a:r>
            <a:r>
              <a:rPr lang="ru-RU" sz="1600" dirty="0"/>
              <a:t> </a:t>
            </a:r>
            <a:r>
              <a:rPr lang="ru-RU" sz="1600" dirty="0" err="1"/>
              <a:t>текстів</a:t>
            </a:r>
            <a:r>
              <a:rPr lang="ru-RU" sz="1600" dirty="0"/>
              <a:t> (у фрагментах </a:t>
            </a:r>
            <a:r>
              <a:rPr lang="ru-RU" sz="1600" dirty="0" err="1"/>
              <a:t>або</a:t>
            </a:r>
            <a:r>
              <a:rPr lang="ru-RU" sz="1600" dirty="0"/>
              <a:t> </a:t>
            </a:r>
            <a:r>
              <a:rPr lang="ru-RU" sz="1600" dirty="0" err="1"/>
              <a:t>цілісно</a:t>
            </a:r>
            <a:r>
              <a:rPr lang="ru-RU" sz="1600" dirty="0"/>
              <a:t>) </a:t>
            </a:r>
            <a:r>
              <a:rPr lang="ru-RU" sz="1600" dirty="0" err="1"/>
              <a:t>мовами</a:t>
            </a:r>
            <a:r>
              <a:rPr lang="ru-RU" sz="1600" dirty="0"/>
              <a:t> </a:t>
            </a:r>
            <a:r>
              <a:rPr lang="ru-RU" sz="1600" dirty="0" err="1"/>
              <a:t>оригіналів</a:t>
            </a:r>
            <a:r>
              <a:rPr lang="ru-RU" sz="1600" dirty="0"/>
              <a:t>. У такому </a:t>
            </a:r>
            <a:r>
              <a:rPr lang="ru-RU" sz="1600" dirty="0" err="1"/>
              <a:t>разі</a:t>
            </a:r>
            <a:r>
              <a:rPr lang="ru-RU" sz="1600" dirty="0"/>
              <a:t> предмет «</a:t>
            </a:r>
            <a:r>
              <a:rPr lang="ru-RU" sz="1600" dirty="0" err="1"/>
              <a:t>Зарубіжна</a:t>
            </a:r>
            <a:r>
              <a:rPr lang="ru-RU" sz="1600" dirty="0"/>
              <a:t> </a:t>
            </a:r>
            <a:r>
              <a:rPr lang="ru-RU" sz="1600" dirty="0" err="1"/>
              <a:t>література</a:t>
            </a:r>
            <a:r>
              <a:rPr lang="ru-RU" sz="1600" dirty="0"/>
              <a:t>» </a:t>
            </a:r>
            <a:r>
              <a:rPr lang="ru-RU" sz="1600" dirty="0" err="1"/>
              <a:t>виконує</a:t>
            </a:r>
            <a:r>
              <a:rPr lang="ru-RU" sz="1600" dirty="0"/>
              <a:t> </a:t>
            </a:r>
            <a:r>
              <a:rPr lang="ru-RU" sz="1600" dirty="0" err="1"/>
              <a:t>додаткову</a:t>
            </a:r>
            <a:r>
              <a:rPr lang="ru-RU" sz="1600" dirty="0"/>
              <a:t> </a:t>
            </a:r>
            <a:r>
              <a:rPr lang="ru-RU" sz="1600" dirty="0" err="1"/>
              <a:t>функцію</a:t>
            </a:r>
            <a:r>
              <a:rPr lang="ru-RU" sz="1600" dirty="0"/>
              <a:t> </a:t>
            </a:r>
            <a:r>
              <a:rPr lang="ru-RU" sz="1600" dirty="0" err="1"/>
              <a:t>вдосконалення</a:t>
            </a:r>
            <a:r>
              <a:rPr lang="ru-RU" sz="1600" dirty="0"/>
              <a:t> </a:t>
            </a:r>
            <a:r>
              <a:rPr lang="ru-RU" sz="1600" dirty="0" err="1"/>
              <a:t>володіння</a:t>
            </a:r>
            <a:r>
              <a:rPr lang="ru-RU" sz="1600" dirty="0"/>
              <a:t> </a:t>
            </a:r>
            <a:r>
              <a:rPr lang="ru-RU" sz="1600" dirty="0" err="1"/>
              <a:t>учнями</a:t>
            </a:r>
            <a:r>
              <a:rPr lang="ru-RU" sz="1600" dirty="0"/>
              <a:t> </a:t>
            </a:r>
            <a:r>
              <a:rPr lang="ru-RU" sz="1600" dirty="0" err="1"/>
              <a:t>іноземними</a:t>
            </a:r>
            <a:r>
              <a:rPr lang="ru-RU" sz="1600" dirty="0"/>
              <a:t> та </a:t>
            </a:r>
            <a:r>
              <a:rPr lang="ru-RU" sz="1600" dirty="0" err="1"/>
              <a:t>іншими</a:t>
            </a:r>
            <a:r>
              <a:rPr lang="ru-RU" sz="1600" dirty="0"/>
              <a:t> </a:t>
            </a:r>
            <a:r>
              <a:rPr lang="ru-RU" sz="1600" dirty="0" err="1"/>
              <a:t>мовами</a:t>
            </a:r>
            <a:r>
              <a:rPr lang="ru-RU" sz="1600" dirty="0"/>
              <a:t>. </a:t>
            </a:r>
          </a:p>
        </p:txBody>
      </p:sp>
      <p:sp>
        <p:nvSpPr>
          <p:cNvPr id="4" name="Номер слайда 3">
            <a:extLst>
              <a:ext uri="{FF2B5EF4-FFF2-40B4-BE49-F238E27FC236}">
                <a16:creationId xmlns:a16="http://schemas.microsoft.com/office/drawing/2014/main" id="{F10215CC-70C6-45BB-A2E1-5C163142EE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90469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96303D-A84F-4BE0-91F2-774A1E2AD757}"/>
              </a:ext>
            </a:extLst>
          </p:cNvPr>
          <p:cNvSpPr>
            <a:spLocks noGrp="1"/>
          </p:cNvSpPr>
          <p:nvPr>
            <p:ph type="title"/>
          </p:nvPr>
        </p:nvSpPr>
        <p:spPr>
          <a:xfrm>
            <a:off x="923365" y="506850"/>
            <a:ext cx="1828800" cy="550847"/>
          </a:xfrm>
        </p:spPr>
        <p:txBody>
          <a:bodyPr/>
          <a:lstStyle/>
          <a:p>
            <a:r>
              <a:rPr lang="uk-UA" sz="3200" b="1" dirty="0"/>
              <a:t>Зошит </a:t>
            </a:r>
            <a:endParaRPr lang="ru-RU" sz="3200" b="1" dirty="0"/>
          </a:p>
        </p:txBody>
      </p:sp>
      <p:sp>
        <p:nvSpPr>
          <p:cNvPr id="3" name="Текст 2">
            <a:extLst>
              <a:ext uri="{FF2B5EF4-FFF2-40B4-BE49-F238E27FC236}">
                <a16:creationId xmlns:a16="http://schemas.microsoft.com/office/drawing/2014/main" id="{C7759D15-4F92-44C2-9B63-F5D226618502}"/>
              </a:ext>
            </a:extLst>
          </p:cNvPr>
          <p:cNvSpPr>
            <a:spLocks noGrp="1"/>
          </p:cNvSpPr>
          <p:nvPr>
            <p:ph type="body" idx="1"/>
          </p:nvPr>
        </p:nvSpPr>
        <p:spPr>
          <a:xfrm>
            <a:off x="510988" y="1251300"/>
            <a:ext cx="7897906" cy="3706182"/>
          </a:xfrm>
        </p:spPr>
        <p:txBody>
          <a:bodyPr/>
          <a:lstStyle/>
          <a:p>
            <a:pPr>
              <a:buFont typeface="Wingdings" panose="05000000000000000000" pitchFamily="2" charset="2"/>
              <a:buChar char="ü"/>
            </a:pPr>
            <a:r>
              <a:rPr lang="ru-RU" sz="1800" dirty="0" err="1"/>
              <a:t>Під</a:t>
            </a:r>
            <a:r>
              <a:rPr lang="ru-RU" sz="1800" dirty="0"/>
              <a:t> час </a:t>
            </a:r>
            <a:r>
              <a:rPr lang="ru-RU" sz="1800" dirty="0" err="1"/>
              <a:t>оцінювання</a:t>
            </a:r>
            <a:r>
              <a:rPr lang="ru-RU" sz="1800" dirty="0"/>
              <a:t> </a:t>
            </a:r>
            <a:r>
              <a:rPr lang="ru-RU" sz="1800" dirty="0" err="1"/>
              <a:t>зошита</a:t>
            </a:r>
            <a:r>
              <a:rPr lang="ru-RU" sz="1800" dirty="0"/>
              <a:t> </a:t>
            </a:r>
            <a:r>
              <a:rPr lang="ru-RU" sz="1800" dirty="0" err="1"/>
              <a:t>із</a:t>
            </a:r>
            <a:r>
              <a:rPr lang="ru-RU" sz="1800" dirty="0"/>
              <a:t> </a:t>
            </a:r>
            <a:r>
              <a:rPr lang="ru-RU" sz="1800" dirty="0" err="1"/>
              <a:t>зарубіжної</a:t>
            </a:r>
            <a:r>
              <a:rPr lang="ru-RU" sz="1800" dirty="0"/>
              <a:t> </a:t>
            </a:r>
            <a:r>
              <a:rPr lang="ru-RU" sz="1800" dirty="0" err="1"/>
              <a:t>літератури</a:t>
            </a:r>
            <a:r>
              <a:rPr lang="ru-RU" sz="1800" dirty="0"/>
              <a:t> </a:t>
            </a:r>
            <a:r>
              <a:rPr lang="ru-RU" sz="1800" dirty="0" err="1"/>
              <a:t>слід</a:t>
            </a:r>
            <a:r>
              <a:rPr lang="ru-RU" sz="1800" dirty="0"/>
              <a:t> </a:t>
            </a:r>
            <a:r>
              <a:rPr lang="ru-RU" sz="1800" dirty="0" err="1"/>
              <a:t>ураховувати</a:t>
            </a:r>
            <a:r>
              <a:rPr lang="ru-RU" sz="1800" dirty="0"/>
              <a:t> </a:t>
            </a:r>
            <a:r>
              <a:rPr lang="ru-RU" sz="1800" dirty="0" err="1"/>
              <a:t>наявність</a:t>
            </a:r>
            <a:r>
              <a:rPr lang="ru-RU" sz="1800" dirty="0"/>
              <a:t> </a:t>
            </a:r>
            <a:r>
              <a:rPr lang="ru-RU" sz="1800" dirty="0" err="1"/>
              <a:t>різних</a:t>
            </a:r>
            <a:r>
              <a:rPr lang="ru-RU" sz="1800" dirty="0"/>
              <a:t> </a:t>
            </a:r>
            <a:r>
              <a:rPr lang="ru-RU" sz="1800" dirty="0" err="1"/>
              <a:t>видів</a:t>
            </a:r>
            <a:r>
              <a:rPr lang="ru-RU" sz="1800" dirty="0"/>
              <a:t> </a:t>
            </a:r>
            <a:r>
              <a:rPr lang="ru-RU" sz="1800" dirty="0" err="1"/>
              <a:t>робіт</a:t>
            </a:r>
            <a:r>
              <a:rPr lang="ru-RU" sz="1800" dirty="0"/>
              <a:t>; </a:t>
            </a:r>
            <a:r>
              <a:rPr lang="ru-RU" sz="1800" dirty="0" err="1"/>
              <a:t>грамотність</a:t>
            </a:r>
            <a:r>
              <a:rPr lang="ru-RU" sz="1800" dirty="0"/>
              <a:t> (</a:t>
            </a:r>
            <a:r>
              <a:rPr lang="ru-RU" sz="1800" dirty="0" err="1"/>
              <a:t>якість</a:t>
            </a:r>
            <a:r>
              <a:rPr lang="ru-RU" sz="1800" dirty="0"/>
              <a:t> </a:t>
            </a:r>
            <a:r>
              <a:rPr lang="ru-RU" sz="1800" dirty="0" err="1"/>
              <a:t>виконання</a:t>
            </a:r>
            <a:r>
              <a:rPr lang="ru-RU" sz="1800" dirty="0"/>
              <a:t> </a:t>
            </a:r>
            <a:r>
              <a:rPr lang="ru-RU" sz="1800" dirty="0" err="1"/>
              <a:t>робіт</a:t>
            </a:r>
            <a:r>
              <a:rPr lang="ru-RU" sz="1800" dirty="0"/>
              <a:t>); </a:t>
            </a:r>
            <a:r>
              <a:rPr lang="ru-RU" sz="1800" dirty="0" err="1"/>
              <a:t>охайність</a:t>
            </a:r>
            <a:r>
              <a:rPr lang="ru-RU" sz="1800" dirty="0"/>
              <a:t>; </a:t>
            </a:r>
            <a:r>
              <a:rPr lang="ru-RU" sz="1800" dirty="0" err="1"/>
              <a:t>уміння</a:t>
            </a:r>
            <a:r>
              <a:rPr lang="ru-RU" sz="1800" dirty="0"/>
              <a:t> правильно </a:t>
            </a:r>
            <a:r>
              <a:rPr lang="ru-RU" sz="1800" dirty="0" err="1"/>
              <a:t>оформлювати</a:t>
            </a:r>
            <a:r>
              <a:rPr lang="ru-RU" sz="1800" dirty="0"/>
              <a:t> </a:t>
            </a:r>
            <a:r>
              <a:rPr lang="ru-RU" sz="1800" dirty="0" err="1"/>
              <a:t>роботи</a:t>
            </a:r>
            <a:r>
              <a:rPr lang="ru-RU" sz="1800" dirty="0"/>
              <a:t> (</a:t>
            </a:r>
            <a:r>
              <a:rPr lang="ru-RU" sz="1800" dirty="0" err="1"/>
              <a:t>дотримання</a:t>
            </a:r>
            <a:r>
              <a:rPr lang="ru-RU" sz="1800" dirty="0"/>
              <a:t> </a:t>
            </a:r>
            <a:r>
              <a:rPr lang="ru-RU" sz="1800" dirty="0" err="1"/>
              <a:t>вимог</a:t>
            </a:r>
            <a:r>
              <a:rPr lang="ru-RU" sz="1800" dirty="0"/>
              <a:t> до </a:t>
            </a:r>
            <a:r>
              <a:rPr lang="ru-RU" sz="1800" dirty="0" err="1"/>
              <a:t>оформлення</a:t>
            </a:r>
            <a:r>
              <a:rPr lang="ru-RU" sz="1800" dirty="0"/>
              <a:t> </a:t>
            </a:r>
            <a:r>
              <a:rPr lang="ru-RU" sz="1800" dirty="0" err="1"/>
              <a:t>орфографічного</a:t>
            </a:r>
            <a:r>
              <a:rPr lang="ru-RU" sz="1800" dirty="0"/>
              <a:t> режиму).</a:t>
            </a:r>
          </a:p>
          <a:p>
            <a:pPr>
              <a:buFont typeface="Wingdings" panose="05000000000000000000" pitchFamily="2" charset="2"/>
              <a:buChar char="ü"/>
            </a:pPr>
            <a:r>
              <a:rPr lang="ru-RU" sz="1800" dirty="0"/>
              <a:t> </a:t>
            </a:r>
            <a:r>
              <a:rPr lang="ru-RU" sz="1800" dirty="0" err="1"/>
              <a:t>Оцінку</a:t>
            </a:r>
            <a:r>
              <a:rPr lang="ru-RU" sz="1800" dirty="0"/>
              <a:t> за </a:t>
            </a:r>
            <a:r>
              <a:rPr lang="ru-RU" sz="1800" dirty="0" err="1"/>
              <a:t>ведення</a:t>
            </a:r>
            <a:r>
              <a:rPr lang="ru-RU" sz="1800" dirty="0"/>
              <a:t> </a:t>
            </a:r>
            <a:r>
              <a:rPr lang="ru-RU" sz="1800" dirty="0" err="1"/>
              <a:t>зошита</a:t>
            </a:r>
            <a:r>
              <a:rPr lang="ru-RU" sz="1800" dirty="0"/>
              <a:t> </a:t>
            </a:r>
            <a:r>
              <a:rPr lang="ru-RU" sz="1800" dirty="0" err="1"/>
              <a:t>із</a:t>
            </a:r>
            <a:r>
              <a:rPr lang="ru-RU" sz="1800" dirty="0"/>
              <a:t> </a:t>
            </a:r>
            <a:r>
              <a:rPr lang="ru-RU" sz="1800" dirty="0" err="1"/>
              <a:t>зарубіжної</a:t>
            </a:r>
            <a:r>
              <a:rPr lang="ru-RU" sz="1800" dirty="0"/>
              <a:t> </a:t>
            </a:r>
            <a:r>
              <a:rPr lang="ru-RU" sz="1800" dirty="0" err="1"/>
              <a:t>літератури</a:t>
            </a:r>
            <a:r>
              <a:rPr lang="ru-RU" sz="1800" dirty="0"/>
              <a:t> </a:t>
            </a:r>
            <a:r>
              <a:rPr lang="ru-RU" sz="1800" dirty="0" err="1"/>
              <a:t>виставляють</a:t>
            </a:r>
            <a:r>
              <a:rPr lang="ru-RU" sz="1800" dirty="0"/>
              <a:t> у кожному </a:t>
            </a:r>
            <a:r>
              <a:rPr lang="ru-RU" sz="1800" dirty="0" err="1"/>
              <a:t>класі</a:t>
            </a:r>
            <a:r>
              <a:rPr lang="ru-RU" sz="1800" dirty="0"/>
              <a:t> </a:t>
            </a:r>
            <a:r>
              <a:rPr lang="ru-RU" sz="1800" dirty="0" err="1"/>
              <a:t>окремою</a:t>
            </a:r>
            <a:r>
              <a:rPr lang="ru-RU" sz="1800" dirty="0"/>
              <a:t> </a:t>
            </a:r>
            <a:r>
              <a:rPr lang="ru-RU" sz="1800" dirty="0" err="1"/>
              <a:t>колонкою</a:t>
            </a:r>
            <a:r>
              <a:rPr lang="ru-RU" sz="1800" dirty="0"/>
              <a:t> в </a:t>
            </a:r>
            <a:r>
              <a:rPr lang="ru-RU" sz="1800" dirty="0" err="1"/>
              <a:t>журналі</a:t>
            </a:r>
            <a:r>
              <a:rPr lang="ru-RU" sz="1800" dirty="0"/>
              <a:t> раз на </a:t>
            </a:r>
            <a:r>
              <a:rPr lang="ru-RU" sz="1800" dirty="0" err="1"/>
              <a:t>місяць</a:t>
            </a:r>
            <a:r>
              <a:rPr lang="ru-RU" sz="1800" dirty="0"/>
              <a:t> і </a:t>
            </a:r>
            <a:r>
              <a:rPr lang="ru-RU" sz="1800" dirty="0" err="1"/>
              <a:t>враховують</a:t>
            </a:r>
            <a:r>
              <a:rPr lang="ru-RU" sz="1800" dirty="0"/>
              <a:t> як </a:t>
            </a:r>
            <a:r>
              <a:rPr lang="ru-RU" sz="1800" dirty="0" err="1"/>
              <a:t>поточну</a:t>
            </a:r>
            <a:r>
              <a:rPr lang="ru-RU" sz="1800" dirty="0"/>
              <a:t> до </a:t>
            </a:r>
            <a:r>
              <a:rPr lang="ru-RU" sz="1800" dirty="0" err="1"/>
              <a:t>найближчої</a:t>
            </a:r>
            <a:r>
              <a:rPr lang="ru-RU" sz="1800" dirty="0"/>
              <a:t> </a:t>
            </a:r>
            <a:r>
              <a:rPr lang="ru-RU" sz="1800" dirty="0" err="1"/>
              <a:t>тематичної</a:t>
            </a:r>
            <a:r>
              <a:rPr lang="ru-RU" sz="1800" dirty="0"/>
              <a:t>. </a:t>
            </a:r>
          </a:p>
          <a:p>
            <a:pPr>
              <a:buFont typeface="Wingdings" panose="05000000000000000000" pitchFamily="2" charset="2"/>
              <a:buChar char="ü"/>
            </a:pPr>
            <a:r>
              <a:rPr lang="ru-RU" sz="1800" b="1" dirty="0">
                <a:solidFill>
                  <a:srgbClr val="C00000"/>
                </a:solidFill>
              </a:rPr>
              <a:t>У </a:t>
            </a:r>
            <a:r>
              <a:rPr lang="ru-RU" sz="1800" b="1" dirty="0" err="1">
                <a:solidFill>
                  <a:srgbClr val="C00000"/>
                </a:solidFill>
              </a:rPr>
              <a:t>разі</a:t>
            </a:r>
            <a:r>
              <a:rPr lang="ru-RU" sz="1800" b="1" dirty="0">
                <a:solidFill>
                  <a:srgbClr val="C00000"/>
                </a:solidFill>
              </a:rPr>
              <a:t> </a:t>
            </a:r>
            <a:r>
              <a:rPr lang="ru-RU" sz="1800" b="1" dirty="0" err="1">
                <a:solidFill>
                  <a:srgbClr val="C00000"/>
                </a:solidFill>
              </a:rPr>
              <a:t>відсутності</a:t>
            </a:r>
            <a:r>
              <a:rPr lang="ru-RU" sz="1800" b="1" dirty="0">
                <a:solidFill>
                  <a:srgbClr val="C00000"/>
                </a:solidFill>
              </a:rPr>
              <a:t> </a:t>
            </a:r>
            <a:r>
              <a:rPr lang="ru-RU" sz="1800" b="1" dirty="0" err="1">
                <a:solidFill>
                  <a:srgbClr val="C00000"/>
                </a:solidFill>
              </a:rPr>
              <a:t>учня</a:t>
            </a:r>
            <a:r>
              <a:rPr lang="ru-RU" sz="1800" b="1" dirty="0">
                <a:solidFill>
                  <a:srgbClr val="C00000"/>
                </a:solidFill>
              </a:rPr>
              <a:t> на уроках </a:t>
            </a:r>
            <a:r>
              <a:rPr lang="ru-RU" sz="1800" b="1" dirty="0" err="1">
                <a:solidFill>
                  <a:srgbClr val="C00000"/>
                </a:solidFill>
              </a:rPr>
              <a:t>протягом</a:t>
            </a:r>
            <a:r>
              <a:rPr lang="ru-RU" sz="1800" b="1" dirty="0">
                <a:solidFill>
                  <a:srgbClr val="C00000"/>
                </a:solidFill>
              </a:rPr>
              <a:t> </a:t>
            </a:r>
            <a:r>
              <a:rPr lang="ru-RU" sz="1800" b="1" dirty="0" err="1">
                <a:solidFill>
                  <a:srgbClr val="C00000"/>
                </a:solidFill>
              </a:rPr>
              <a:t>місяця</a:t>
            </a:r>
            <a:r>
              <a:rPr lang="ru-RU" sz="1800" b="1" dirty="0">
                <a:solidFill>
                  <a:srgbClr val="C00000"/>
                </a:solidFill>
              </a:rPr>
              <a:t> </a:t>
            </a:r>
            <a:r>
              <a:rPr lang="ru-RU" sz="1800" b="1" dirty="0" err="1">
                <a:solidFill>
                  <a:srgbClr val="C00000"/>
                </a:solidFill>
              </a:rPr>
              <a:t>рекомендуємо</a:t>
            </a:r>
            <a:r>
              <a:rPr lang="ru-RU" sz="1800" b="1" dirty="0">
                <a:solidFill>
                  <a:srgbClr val="C00000"/>
                </a:solidFill>
              </a:rPr>
              <a:t> в </a:t>
            </a:r>
            <a:r>
              <a:rPr lang="ru-RU" sz="1800" b="1" dirty="0" err="1">
                <a:solidFill>
                  <a:srgbClr val="C00000"/>
                </a:solidFill>
              </a:rPr>
              <a:t>колонці</a:t>
            </a:r>
            <a:r>
              <a:rPr lang="ru-RU" sz="1800" b="1" dirty="0">
                <a:solidFill>
                  <a:srgbClr val="C00000"/>
                </a:solidFill>
              </a:rPr>
              <a:t> за </a:t>
            </a:r>
            <a:r>
              <a:rPr lang="ru-RU" sz="1800" b="1" dirty="0" err="1">
                <a:solidFill>
                  <a:srgbClr val="C00000"/>
                </a:solidFill>
              </a:rPr>
              <a:t>ведення</a:t>
            </a:r>
            <a:r>
              <a:rPr lang="ru-RU" sz="1800" b="1" dirty="0">
                <a:solidFill>
                  <a:srgbClr val="C00000"/>
                </a:solidFill>
              </a:rPr>
              <a:t> </a:t>
            </a:r>
            <a:r>
              <a:rPr lang="ru-RU" sz="1800" b="1" dirty="0" err="1">
                <a:solidFill>
                  <a:srgbClr val="C00000"/>
                </a:solidFill>
              </a:rPr>
              <a:t>зошита</a:t>
            </a:r>
            <a:r>
              <a:rPr lang="ru-RU" sz="1800" b="1" dirty="0">
                <a:solidFill>
                  <a:srgbClr val="C00000"/>
                </a:solidFill>
              </a:rPr>
              <a:t> </a:t>
            </a:r>
            <a:r>
              <a:rPr lang="ru-RU" sz="1800" b="1" dirty="0" err="1">
                <a:solidFill>
                  <a:srgbClr val="C00000"/>
                </a:solidFill>
              </a:rPr>
              <a:t>зазначати</a:t>
            </a:r>
            <a:r>
              <a:rPr lang="ru-RU" sz="1800" b="1" dirty="0">
                <a:solidFill>
                  <a:srgbClr val="C00000"/>
                </a:solidFill>
              </a:rPr>
              <a:t> н/о (нема </a:t>
            </a:r>
            <a:r>
              <a:rPr lang="ru-RU" sz="1800" b="1" dirty="0" err="1">
                <a:solidFill>
                  <a:srgbClr val="C00000"/>
                </a:solidFill>
              </a:rPr>
              <a:t>оцінки</a:t>
            </a:r>
            <a:r>
              <a:rPr lang="ru-RU" sz="1800" b="1" dirty="0">
                <a:solidFill>
                  <a:srgbClr val="C00000"/>
                </a:solidFill>
              </a:rPr>
              <a:t>).</a:t>
            </a:r>
          </a:p>
        </p:txBody>
      </p:sp>
      <p:sp>
        <p:nvSpPr>
          <p:cNvPr id="4" name="Номер слайда 3">
            <a:extLst>
              <a:ext uri="{FF2B5EF4-FFF2-40B4-BE49-F238E27FC236}">
                <a16:creationId xmlns:a16="http://schemas.microsoft.com/office/drawing/2014/main" id="{C6BAC056-0773-47C3-8A57-05022BAB24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557126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61B79CE2-911A-47A5-9FA6-0A90B92A7358}"/>
              </a:ext>
            </a:extLst>
          </p:cNvPr>
          <p:cNvSpPr>
            <a:spLocks noGrp="1"/>
          </p:cNvSpPr>
          <p:nvPr>
            <p:ph type="body" idx="1"/>
          </p:nvPr>
        </p:nvSpPr>
        <p:spPr>
          <a:xfrm>
            <a:off x="368053" y="3828036"/>
            <a:ext cx="8509422" cy="1277314"/>
          </a:xfrm>
        </p:spPr>
        <p:txBody>
          <a:bodyPr/>
          <a:lstStyle/>
          <a:p>
            <a:r>
              <a:rPr lang="uk-UA" sz="1600" b="1" i="1" dirty="0">
                <a:solidFill>
                  <a:srgbClr val="757B89">
                    <a:lumMod val="75000"/>
                  </a:srgbClr>
                </a:solidFill>
                <a:latin typeface="Raleway Thin"/>
                <a:sym typeface="Raleway Thin"/>
              </a:rPr>
              <a:t>     Поданий у таблиці розподіл годин є мінімальним і обов’язковим для проведення в кожному семестрі. Учитель-словесник на власний розсуд може збільшити кількість видів контролю відносно рівня підготовленості учнів, особливостей класу тощо</a:t>
            </a:r>
            <a:endParaRPr lang="ru-RU" sz="1400" dirty="0"/>
          </a:p>
        </p:txBody>
      </p:sp>
      <p:sp>
        <p:nvSpPr>
          <p:cNvPr id="3" name="Номер слайда 2">
            <a:extLst>
              <a:ext uri="{FF2B5EF4-FFF2-40B4-BE49-F238E27FC236}">
                <a16:creationId xmlns:a16="http://schemas.microsoft.com/office/drawing/2014/main" id="{28C6428B-4D30-46E4-9409-380C305EE1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Рисунок 4">
            <a:extLst>
              <a:ext uri="{FF2B5EF4-FFF2-40B4-BE49-F238E27FC236}">
                <a16:creationId xmlns:a16="http://schemas.microsoft.com/office/drawing/2014/main" id="{CFCBBC30-D094-42FF-8441-404C944FC5B5}"/>
              </a:ext>
            </a:extLst>
          </p:cNvPr>
          <p:cNvPicPr>
            <a:picLocks noChangeAspect="1"/>
          </p:cNvPicPr>
          <p:nvPr/>
        </p:nvPicPr>
        <p:blipFill rotWithShape="1">
          <a:blip r:embed="rId2"/>
          <a:srcRect l="36336" t="42876" r="16257" b="25575"/>
          <a:stretch/>
        </p:blipFill>
        <p:spPr>
          <a:xfrm>
            <a:off x="206189" y="196266"/>
            <a:ext cx="4204447" cy="2238396"/>
          </a:xfrm>
          <a:prstGeom prst="rect">
            <a:avLst/>
          </a:prstGeom>
        </p:spPr>
      </p:pic>
      <p:pic>
        <p:nvPicPr>
          <p:cNvPr id="7" name="Рисунок 6">
            <a:extLst>
              <a:ext uri="{FF2B5EF4-FFF2-40B4-BE49-F238E27FC236}">
                <a16:creationId xmlns:a16="http://schemas.microsoft.com/office/drawing/2014/main" id="{4FAC9AB8-E8F2-4715-8FBD-920F4EC274CE}"/>
              </a:ext>
            </a:extLst>
          </p:cNvPr>
          <p:cNvPicPr>
            <a:picLocks noChangeAspect="1"/>
          </p:cNvPicPr>
          <p:nvPr/>
        </p:nvPicPr>
        <p:blipFill rotWithShape="1">
          <a:blip r:embed="rId3"/>
          <a:srcRect l="36475" t="32418" r="11238" b="29064"/>
          <a:stretch/>
        </p:blipFill>
        <p:spPr>
          <a:xfrm>
            <a:off x="4425151" y="818844"/>
            <a:ext cx="4512659" cy="2659462"/>
          </a:xfrm>
          <a:prstGeom prst="rect">
            <a:avLst/>
          </a:prstGeom>
        </p:spPr>
      </p:pic>
    </p:spTree>
    <p:extLst>
      <p:ext uri="{BB962C8B-B14F-4D97-AF65-F5344CB8AC3E}">
        <p14:creationId xmlns:p14="http://schemas.microsoft.com/office/powerpoint/2010/main" val="145678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EC5EC84-4A5C-4A96-9219-EFD40CB391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4" name="Рисунок 3">
            <a:extLst>
              <a:ext uri="{FF2B5EF4-FFF2-40B4-BE49-F238E27FC236}">
                <a16:creationId xmlns:a16="http://schemas.microsoft.com/office/drawing/2014/main" id="{907F5C28-9067-4298-85E8-3E13EA28C41F}"/>
              </a:ext>
            </a:extLst>
          </p:cNvPr>
          <p:cNvPicPr>
            <a:picLocks noChangeAspect="1"/>
          </p:cNvPicPr>
          <p:nvPr/>
        </p:nvPicPr>
        <p:blipFill rotWithShape="1">
          <a:blip r:embed="rId2"/>
          <a:srcRect l="42610" t="18650" r="14305" b="68104"/>
          <a:stretch/>
        </p:blipFill>
        <p:spPr>
          <a:xfrm>
            <a:off x="313293" y="159331"/>
            <a:ext cx="4965284" cy="1221234"/>
          </a:xfrm>
          <a:prstGeom prst="rect">
            <a:avLst/>
          </a:prstGeom>
        </p:spPr>
      </p:pic>
      <p:pic>
        <p:nvPicPr>
          <p:cNvPr id="6" name="Рисунок 5">
            <a:extLst>
              <a:ext uri="{FF2B5EF4-FFF2-40B4-BE49-F238E27FC236}">
                <a16:creationId xmlns:a16="http://schemas.microsoft.com/office/drawing/2014/main" id="{C7F4238D-C4BA-4111-9E78-54DFEBFB8C9E}"/>
              </a:ext>
            </a:extLst>
          </p:cNvPr>
          <p:cNvPicPr>
            <a:picLocks noChangeAspect="1"/>
          </p:cNvPicPr>
          <p:nvPr/>
        </p:nvPicPr>
        <p:blipFill rotWithShape="1">
          <a:blip r:embed="rId2"/>
          <a:srcRect l="52375" t="49718" r="27024" b="47971"/>
          <a:stretch/>
        </p:blipFill>
        <p:spPr>
          <a:xfrm>
            <a:off x="1434353" y="1380565"/>
            <a:ext cx="2357718" cy="228506"/>
          </a:xfrm>
          <a:prstGeom prst="rect">
            <a:avLst/>
          </a:prstGeom>
        </p:spPr>
      </p:pic>
      <p:pic>
        <p:nvPicPr>
          <p:cNvPr id="8" name="Рисунок 7">
            <a:extLst>
              <a:ext uri="{FF2B5EF4-FFF2-40B4-BE49-F238E27FC236}">
                <a16:creationId xmlns:a16="http://schemas.microsoft.com/office/drawing/2014/main" id="{699DEDBD-AC05-478E-98CA-7671606ACA8F}"/>
              </a:ext>
            </a:extLst>
          </p:cNvPr>
          <p:cNvPicPr>
            <a:picLocks noChangeAspect="1"/>
          </p:cNvPicPr>
          <p:nvPr/>
        </p:nvPicPr>
        <p:blipFill rotWithShape="1">
          <a:blip r:embed="rId2"/>
          <a:srcRect l="44423" t="53508" r="16536" b="20523"/>
          <a:stretch/>
        </p:blipFill>
        <p:spPr>
          <a:xfrm>
            <a:off x="2355506" y="1963270"/>
            <a:ext cx="5155002" cy="2743200"/>
          </a:xfrm>
          <a:prstGeom prst="rect">
            <a:avLst/>
          </a:prstGeom>
        </p:spPr>
      </p:pic>
    </p:spTree>
    <p:extLst>
      <p:ext uri="{BB962C8B-B14F-4D97-AF65-F5344CB8AC3E}">
        <p14:creationId xmlns:p14="http://schemas.microsoft.com/office/powerpoint/2010/main" val="106940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37093" y="1933287"/>
            <a:ext cx="4774826" cy="1159800"/>
          </a:xfrm>
          <a:prstGeom prst="rect">
            <a:avLst/>
          </a:prstGeom>
        </p:spPr>
        <p:txBody>
          <a:bodyPr spcFirstLastPara="1" wrap="square" lIns="0" tIns="0" rIns="0" bIns="0" anchor="b" anchorCtr="0">
            <a:noAutofit/>
          </a:bodyPr>
          <a:lstStyle/>
          <a:p>
            <a:pPr lvl="0"/>
            <a:r>
              <a:rPr lang="ru-RU" sz="3200" b="1" dirty="0" err="1">
                <a:effectLst>
                  <a:outerShdw blurRad="38100" dist="38100" dir="2700000" algn="tl">
                    <a:srgbClr val="000000">
                      <a:alpha val="43137"/>
                    </a:srgbClr>
                  </a:outerShdw>
                </a:effectLst>
              </a:rPr>
              <a:t>Деякі</a:t>
            </a:r>
            <a:r>
              <a:rPr lang="ru-RU" sz="3200" b="1" dirty="0">
                <a:effectLst>
                  <a:outerShdw blurRad="38100" dist="38100" dir="2700000" algn="tl">
                    <a:srgbClr val="000000">
                      <a:alpha val="43137"/>
                    </a:srgbClr>
                  </a:outerShdw>
                </a:effectLst>
              </a:rPr>
              <a:t> </a:t>
            </a:r>
            <a:r>
              <a:rPr lang="ru-RU" sz="3200" b="1" dirty="0" err="1">
                <a:effectLst>
                  <a:outerShdw blurRad="38100" dist="38100" dir="2700000" algn="tl">
                    <a:srgbClr val="000000">
                      <a:alpha val="43137"/>
                    </a:srgbClr>
                  </a:outerShdw>
                </a:effectLst>
              </a:rPr>
              <a:t>питання</a:t>
            </a:r>
            <a:r>
              <a:rPr lang="ru-RU" sz="3200" b="1" dirty="0">
                <a:effectLst>
                  <a:outerShdw blurRad="38100" dist="38100" dir="2700000" algn="tl">
                    <a:srgbClr val="000000">
                      <a:alpha val="43137"/>
                    </a:srgbClr>
                  </a:outerShdw>
                </a:effectLst>
              </a:rPr>
              <a:t> </a:t>
            </a:r>
            <a:br>
              <a:rPr lang="ru-RU" sz="3200" b="1" dirty="0">
                <a:effectLst>
                  <a:outerShdw blurRad="38100" dist="38100" dir="2700000" algn="tl">
                    <a:srgbClr val="000000">
                      <a:alpha val="43137"/>
                    </a:srgbClr>
                  </a:outerShdw>
                </a:effectLst>
              </a:rPr>
            </a:br>
            <a:r>
              <a:rPr lang="ru-RU" sz="3200" b="1" dirty="0" err="1">
                <a:effectLst>
                  <a:outerShdw blurRad="38100" dist="38100" dir="2700000" algn="tl">
                    <a:srgbClr val="000000">
                      <a:alpha val="43137"/>
                    </a:srgbClr>
                  </a:outerShdw>
                </a:effectLst>
              </a:rPr>
              <a:t>атестації</a:t>
            </a:r>
            <a:r>
              <a:rPr lang="ru-RU" sz="3200" b="1" dirty="0">
                <a:effectLst>
                  <a:outerShdw blurRad="38100" dist="38100" dir="2700000" algn="tl">
                    <a:srgbClr val="000000">
                      <a:alpha val="43137"/>
                    </a:srgbClr>
                  </a:outerShdw>
                </a:effectLst>
              </a:rPr>
              <a:t> </a:t>
            </a:r>
            <a:r>
              <a:rPr lang="ru-RU" sz="3200" b="1" dirty="0" err="1">
                <a:effectLst>
                  <a:outerShdw blurRad="38100" dist="38100" dir="2700000" algn="tl">
                    <a:srgbClr val="000000">
                      <a:alpha val="43137"/>
                    </a:srgbClr>
                  </a:outerShdw>
                </a:effectLst>
              </a:rPr>
              <a:t>педагогічних</a:t>
            </a:r>
            <a:r>
              <a:rPr lang="ru-RU" sz="3200" b="1" dirty="0">
                <a:effectLst>
                  <a:outerShdw blurRad="38100" dist="38100" dir="2700000" algn="tl">
                    <a:srgbClr val="000000">
                      <a:alpha val="43137"/>
                    </a:srgbClr>
                  </a:outerShdw>
                </a:effectLst>
              </a:rPr>
              <a:t> </a:t>
            </a:r>
            <a:r>
              <a:rPr lang="ru-RU" sz="3200" b="1" dirty="0" err="1">
                <a:effectLst>
                  <a:outerShdw blurRad="38100" dist="38100" dir="2700000" algn="tl">
                    <a:srgbClr val="000000">
                      <a:alpha val="43137"/>
                    </a:srgbClr>
                  </a:outerShdw>
                </a:effectLst>
              </a:rPr>
              <a:t>працівників</a:t>
            </a:r>
            <a:endParaRPr lang="ru-RU" sz="3200" b="1" dirty="0">
              <a:effectLst>
                <a:outerShdw blurRad="38100" dist="38100" dir="2700000" algn="tl">
                  <a:srgbClr val="000000">
                    <a:alpha val="43137"/>
                  </a:srgbClr>
                </a:outerShdw>
              </a:effectLst>
            </a:endParaRPr>
          </a:p>
        </p:txBody>
      </p:sp>
      <p:sp>
        <p:nvSpPr>
          <p:cNvPr id="407" name="Google Shape;407;p15"/>
          <p:cNvSpPr txBox="1"/>
          <p:nvPr/>
        </p:nvSpPr>
        <p:spPr>
          <a:xfrm>
            <a:off x="-5625" y="1817604"/>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3600" b="1" dirty="0">
                <a:solidFill>
                  <a:schemeClr val="lt1"/>
                </a:solidFill>
                <a:latin typeface="Barlow"/>
                <a:ea typeface="Barlow"/>
                <a:cs typeface="Barlow"/>
                <a:sym typeface="Barlow"/>
              </a:rPr>
              <a:t>2</a:t>
            </a: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2030654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8DAB2D3-DCD3-445D-8DB5-414223BBF5D1}"/>
              </a:ext>
            </a:extLst>
          </p:cNvPr>
          <p:cNvSpPr>
            <a:spLocks noGrp="1"/>
          </p:cNvSpPr>
          <p:nvPr>
            <p:ph type="title"/>
          </p:nvPr>
        </p:nvSpPr>
        <p:spPr>
          <a:xfrm>
            <a:off x="457200" y="605600"/>
            <a:ext cx="5640900" cy="2523082"/>
          </a:xfrm>
        </p:spPr>
        <p:txBody>
          <a:bodyPr/>
          <a:lstStyle/>
          <a:p>
            <a:r>
              <a:rPr lang="ru-RU" sz="3200" b="1" dirty="0">
                <a:effectLst>
                  <a:outerShdw blurRad="38100" dist="38100" dir="2700000" algn="tl">
                    <a:srgbClr val="000000">
                      <a:alpha val="43137"/>
                    </a:srgbClr>
                  </a:outerShdw>
                </a:effectLst>
                <a:hlinkClick r:id="rId2"/>
              </a:rPr>
              <a:t>Типове </a:t>
            </a:r>
            <a:r>
              <a:rPr lang="ru-RU" sz="3200" b="1" dirty="0" err="1">
                <a:effectLst>
                  <a:outerShdw blurRad="38100" dist="38100" dir="2700000" algn="tl">
                    <a:srgbClr val="000000">
                      <a:alpha val="43137"/>
                    </a:srgbClr>
                  </a:outerShdw>
                </a:effectLst>
                <a:hlinkClick r:id="rId2"/>
              </a:rPr>
              <a:t>положення</a:t>
            </a:r>
            <a:r>
              <a:rPr lang="ru-RU" sz="3200" b="1" dirty="0">
                <a:effectLst>
                  <a:outerShdw blurRad="38100" dist="38100" dir="2700000" algn="tl">
                    <a:srgbClr val="000000">
                      <a:alpha val="43137"/>
                    </a:srgbClr>
                  </a:outerShdw>
                </a:effectLst>
                <a:hlinkClick r:id="rId2"/>
              </a:rPr>
              <a:t> про </a:t>
            </a:r>
            <a:r>
              <a:rPr lang="ru-RU" sz="3200" b="1" dirty="0" err="1">
                <a:effectLst>
                  <a:outerShdw blurRad="38100" dist="38100" dir="2700000" algn="tl">
                    <a:srgbClr val="000000">
                      <a:alpha val="43137"/>
                    </a:srgbClr>
                  </a:outerShdw>
                </a:effectLst>
                <a:hlinkClick r:id="rId2"/>
              </a:rPr>
              <a:t>атестацію</a:t>
            </a:r>
            <a:r>
              <a:rPr lang="ru-RU" sz="3200" b="1" dirty="0">
                <a:effectLst>
                  <a:outerShdw blurRad="38100" dist="38100" dir="2700000" algn="tl">
                    <a:srgbClr val="000000">
                      <a:alpha val="43137"/>
                    </a:srgbClr>
                  </a:outerShdw>
                </a:effectLst>
                <a:hlinkClick r:id="rId2"/>
              </a:rPr>
              <a:t> </a:t>
            </a:r>
            <a:r>
              <a:rPr lang="ru-RU" sz="3200" b="1" dirty="0" err="1">
                <a:effectLst>
                  <a:outerShdw blurRad="38100" dist="38100" dir="2700000" algn="tl">
                    <a:srgbClr val="000000">
                      <a:alpha val="43137"/>
                    </a:srgbClr>
                  </a:outerShdw>
                </a:effectLst>
                <a:hlinkClick r:id="rId2"/>
              </a:rPr>
              <a:t>педагогічних</a:t>
            </a:r>
            <a:r>
              <a:rPr lang="ru-RU" sz="3200" b="1" dirty="0">
                <a:effectLst>
                  <a:outerShdw blurRad="38100" dist="38100" dir="2700000" algn="tl">
                    <a:srgbClr val="000000">
                      <a:alpha val="43137"/>
                    </a:srgbClr>
                  </a:outerShdw>
                </a:effectLst>
                <a:hlinkClick r:id="rId2"/>
              </a:rPr>
              <a:t> </a:t>
            </a:r>
            <a:r>
              <a:rPr lang="ru-RU" sz="3200" b="1" dirty="0" err="1">
                <a:effectLst>
                  <a:outerShdw blurRad="38100" dist="38100" dir="2700000" algn="tl">
                    <a:srgbClr val="000000">
                      <a:alpha val="43137"/>
                    </a:srgbClr>
                  </a:outerShdw>
                </a:effectLst>
                <a:hlinkClick r:id="rId2"/>
              </a:rPr>
              <a:t>працівників</a:t>
            </a:r>
            <a:r>
              <a:rPr lang="ru-RU" sz="3200" b="1" dirty="0">
                <a:effectLst>
                  <a:outerShdw blurRad="38100" dist="38100" dir="2700000" algn="tl">
                    <a:srgbClr val="000000">
                      <a:alpha val="43137"/>
                    </a:srgbClr>
                  </a:outerShdw>
                </a:effectLst>
                <a:hlinkClick r:id="rId2"/>
              </a:rPr>
              <a:t>, </a:t>
            </a:r>
            <a:r>
              <a:rPr lang="ru-RU" sz="3200" b="1" dirty="0" err="1">
                <a:effectLst>
                  <a:outerShdw blurRad="38100" dist="38100" dir="2700000" algn="tl">
                    <a:srgbClr val="000000">
                      <a:alpha val="43137"/>
                    </a:srgbClr>
                  </a:outerShdw>
                </a:effectLst>
                <a:hlinkClick r:id="rId2"/>
              </a:rPr>
              <a:t>затверджене</a:t>
            </a:r>
            <a:r>
              <a:rPr lang="ru-RU" sz="3200" b="1" dirty="0">
                <a:effectLst>
                  <a:outerShdw blurRad="38100" dist="38100" dir="2700000" algn="tl">
                    <a:srgbClr val="000000">
                      <a:alpha val="43137"/>
                    </a:srgbClr>
                  </a:outerShdw>
                </a:effectLst>
                <a:hlinkClick r:id="rId2"/>
              </a:rPr>
              <a:t> наказом </a:t>
            </a:r>
            <a:r>
              <a:rPr lang="ru-RU" sz="3200" b="1" dirty="0" err="1">
                <a:effectLst>
                  <a:outerShdw blurRad="38100" dist="38100" dir="2700000" algn="tl">
                    <a:srgbClr val="000000">
                      <a:alpha val="43137"/>
                    </a:srgbClr>
                  </a:outerShdw>
                </a:effectLst>
                <a:hlinkClick r:id="rId2"/>
              </a:rPr>
              <a:t>Міністерства</a:t>
            </a:r>
            <a:r>
              <a:rPr lang="ru-RU" sz="3200" b="1" dirty="0">
                <a:effectLst>
                  <a:outerShdw blurRad="38100" dist="38100" dir="2700000" algn="tl">
                    <a:srgbClr val="000000">
                      <a:alpha val="43137"/>
                    </a:srgbClr>
                  </a:outerShdw>
                </a:effectLst>
                <a:hlinkClick r:id="rId2"/>
              </a:rPr>
              <a:t> </a:t>
            </a:r>
            <a:r>
              <a:rPr lang="ru-RU" sz="3200" b="1" dirty="0" err="1">
                <a:effectLst>
                  <a:outerShdw blurRad="38100" dist="38100" dir="2700000" algn="tl">
                    <a:srgbClr val="000000">
                      <a:alpha val="43137"/>
                    </a:srgbClr>
                  </a:outerShdw>
                </a:effectLst>
                <a:hlinkClick r:id="rId2"/>
              </a:rPr>
              <a:t>освіти</a:t>
            </a:r>
            <a:r>
              <a:rPr lang="ru-RU" sz="3200" b="1" dirty="0">
                <a:effectLst>
                  <a:outerShdw blurRad="38100" dist="38100" dir="2700000" algn="tl">
                    <a:srgbClr val="000000">
                      <a:alpha val="43137"/>
                    </a:srgbClr>
                  </a:outerShdw>
                </a:effectLst>
                <a:hlinkClick r:id="rId2"/>
              </a:rPr>
              <a:t> і науки </a:t>
            </a:r>
            <a:r>
              <a:rPr lang="ru-RU" sz="3200" b="1" dirty="0" err="1">
                <a:effectLst>
                  <a:outerShdw blurRad="38100" dist="38100" dir="2700000" algn="tl">
                    <a:srgbClr val="000000">
                      <a:alpha val="43137"/>
                    </a:srgbClr>
                  </a:outerShdw>
                </a:effectLst>
                <a:hlinkClick r:id="rId2"/>
              </a:rPr>
              <a:t>України</a:t>
            </a:r>
            <a:r>
              <a:rPr lang="ru-RU" sz="3200" b="1" dirty="0">
                <a:effectLst>
                  <a:outerShdw blurRad="38100" dist="38100" dir="2700000" algn="tl">
                    <a:srgbClr val="000000">
                      <a:alpha val="43137"/>
                    </a:srgbClr>
                  </a:outerShdw>
                </a:effectLst>
                <a:hlinkClick r:id="rId2"/>
              </a:rPr>
              <a:t> </a:t>
            </a:r>
            <a:r>
              <a:rPr lang="ru-RU" sz="3200" b="1" dirty="0" err="1">
                <a:effectLst>
                  <a:outerShdw blurRad="38100" dist="38100" dir="2700000" algn="tl">
                    <a:srgbClr val="000000">
                      <a:alpha val="43137"/>
                    </a:srgbClr>
                  </a:outerShdw>
                </a:effectLst>
                <a:hlinkClick r:id="rId2"/>
              </a:rPr>
              <a:t>від</a:t>
            </a:r>
            <a:r>
              <a:rPr lang="ru-RU" sz="3200" b="1" dirty="0">
                <a:effectLst>
                  <a:outerShdw blurRad="38100" dist="38100" dir="2700000" algn="tl">
                    <a:srgbClr val="000000">
                      <a:alpha val="43137"/>
                    </a:srgbClr>
                  </a:outerShdw>
                </a:effectLst>
                <a:hlinkClick r:id="rId2"/>
              </a:rPr>
              <a:t> 06.10.2010 № 930</a:t>
            </a:r>
            <a:br>
              <a:rPr lang="ru-RU" sz="3200" b="1" dirty="0">
                <a:effectLst>
                  <a:outerShdw blurRad="38100" dist="38100" dir="2700000" algn="tl">
                    <a:srgbClr val="000000">
                      <a:alpha val="43137"/>
                    </a:srgbClr>
                  </a:outerShdw>
                </a:effectLst>
              </a:rPr>
            </a:br>
            <a:endParaRPr lang="ru-RU" sz="3200" b="1" dirty="0">
              <a:effectLst>
                <a:outerShdw blurRad="38100" dist="38100" dir="2700000" algn="tl">
                  <a:srgbClr val="000000">
                    <a:alpha val="43137"/>
                  </a:srgbClr>
                </a:outerShdw>
              </a:effectLst>
            </a:endParaRPr>
          </a:p>
        </p:txBody>
      </p:sp>
      <p:sp>
        <p:nvSpPr>
          <p:cNvPr id="2" name="Номер слайда 1">
            <a:extLst>
              <a:ext uri="{FF2B5EF4-FFF2-40B4-BE49-F238E27FC236}">
                <a16:creationId xmlns:a16="http://schemas.microsoft.com/office/drawing/2014/main" id="{729B4859-21A8-45B2-B5F2-94960D5CB4D3}"/>
              </a:ext>
            </a:extLst>
          </p:cNvPr>
          <p:cNvSpPr>
            <a:spLocks noGrp="1"/>
          </p:cNvSpPr>
          <p:nvPr>
            <p:ph type="sldNum" idx="12"/>
          </p:nvPr>
        </p:nvSpPr>
        <p:spPr/>
        <p:txBody>
          <a:bodyPr/>
          <a:lstStyle/>
          <a:p>
            <a:pPr lvl="0"/>
            <a:fld id="{00000000-1234-1234-1234-123412341234}" type="slidenum">
              <a:rPr lang="en" smtClean="0"/>
              <a:pPr lvl="0"/>
              <a:t>29</a:t>
            </a:fld>
            <a:endParaRPr lang="en"/>
          </a:p>
        </p:txBody>
      </p:sp>
      <p:pic>
        <p:nvPicPr>
          <p:cNvPr id="3" name="Рисунок 2">
            <a:extLst>
              <a:ext uri="{FF2B5EF4-FFF2-40B4-BE49-F238E27FC236}">
                <a16:creationId xmlns:a16="http://schemas.microsoft.com/office/drawing/2014/main" id="{A5D8CBE5-F851-4445-8DF1-0472403B6A9C}"/>
              </a:ext>
            </a:extLst>
          </p:cNvPr>
          <p:cNvPicPr>
            <a:picLocks noChangeAspect="1"/>
          </p:cNvPicPr>
          <p:nvPr/>
        </p:nvPicPr>
        <p:blipFill>
          <a:blip r:embed="rId3"/>
          <a:stretch>
            <a:fillRect/>
          </a:stretch>
        </p:blipFill>
        <p:spPr>
          <a:xfrm>
            <a:off x="6426139" y="1249932"/>
            <a:ext cx="2222885" cy="2362844"/>
          </a:xfrm>
          <a:prstGeom prst="rect">
            <a:avLst/>
          </a:prstGeom>
        </p:spPr>
      </p:pic>
    </p:spTree>
    <p:extLst>
      <p:ext uri="{BB962C8B-B14F-4D97-AF65-F5344CB8AC3E}">
        <p14:creationId xmlns:p14="http://schemas.microsoft.com/office/powerpoint/2010/main" val="245586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4604659" y="728356"/>
            <a:ext cx="3842684" cy="536147"/>
          </a:xfrm>
          <a:prstGeom prst="rect">
            <a:avLst/>
          </a:prstGeom>
          <a:solidFill>
            <a:srgbClr val="2E75B5"/>
          </a:solidFill>
          <a:ln>
            <a:noFill/>
          </a:ln>
        </p:spPr>
        <p:txBody>
          <a:bodyPr spcFirstLastPara="1" vert="horz" wrap="square" lIns="38560" tIns="19280" rIns="38560" bIns="19280" numCol="1" anchor="ctr" anchorCtr="0" compatLnSpc="1">
            <a:prstTxWarp prst="textNoShape">
              <a:avLst/>
            </a:prstTxWarp>
            <a:noAutofit/>
          </a:bodyPr>
          <a:lstStyle/>
          <a:p>
            <a:pPr algn="ctr">
              <a:buClr>
                <a:srgbClr val="FFFFFF"/>
              </a:buClr>
              <a:buSzPts val="3000"/>
            </a:pPr>
            <a:r>
              <a:rPr lang="uk-UA" sz="1688" b="1">
                <a:solidFill>
                  <a:srgbClr val="FFFFFF"/>
                </a:solidFill>
                <a:latin typeface="Comfortaa"/>
                <a:ea typeface="Comfortaa"/>
                <a:cs typeface="Comfortaa"/>
                <a:sym typeface="Comfortaa"/>
              </a:rPr>
              <a:t>Що нам важливо для комфортної роботи онлайн?</a:t>
            </a:r>
            <a:endParaRPr sz="1688" b="1">
              <a:solidFill>
                <a:srgbClr val="FFFFFF"/>
              </a:solidFill>
              <a:latin typeface="Comfortaa"/>
              <a:ea typeface="Comfortaa"/>
              <a:cs typeface="Comfortaa"/>
              <a:sym typeface="Comfortaa"/>
            </a:endParaRPr>
          </a:p>
        </p:txBody>
      </p:sp>
      <p:sp>
        <p:nvSpPr>
          <p:cNvPr id="187" name="Google Shape;187;p22"/>
          <p:cNvSpPr txBox="1">
            <a:spLocks noGrp="1"/>
          </p:cNvSpPr>
          <p:nvPr>
            <p:ph type="body" idx="1"/>
          </p:nvPr>
        </p:nvSpPr>
        <p:spPr>
          <a:xfrm>
            <a:off x="4242735" y="1722028"/>
            <a:ext cx="4408715" cy="2730530"/>
          </a:xfrm>
          <a:prstGeom prst="rect">
            <a:avLst/>
          </a:prstGeom>
          <a:noFill/>
          <a:ln>
            <a:noFill/>
          </a:ln>
        </p:spPr>
        <p:txBody>
          <a:bodyPr spcFirstLastPara="1" vert="horz" wrap="square" lIns="38560" tIns="19280" rIns="38560" bIns="19280" numCol="1" anchor="t" anchorCtr="0" compatLnSpc="1">
            <a:prstTxWarp prst="textNoShape">
              <a:avLst/>
            </a:prstTxWarp>
            <a:noAutofit/>
          </a:bodyPr>
          <a:lstStyle/>
          <a:p>
            <a:pPr marL="128588" indent="-128588">
              <a:spcBef>
                <a:spcPts val="211"/>
              </a:spcBef>
              <a:buClr>
                <a:schemeClr val="accent5"/>
              </a:buClr>
              <a:buSzPts val="2025"/>
              <a:buFont typeface="Comfortaa"/>
              <a:buChar char="●"/>
            </a:pPr>
            <a:r>
              <a:rPr lang="uk-UA" sz="1800" b="1" i="1" dirty="0">
                <a:latin typeface="Arial" panose="020B0604020202020204" pitchFamily="34" charset="0"/>
                <a:ea typeface="Calibri" panose="020F0502020204030204" pitchFamily="34" charset="0"/>
                <a:cs typeface="Times New Roman" panose="02020603050405020304" pitchFamily="18" charset="0"/>
              </a:rPr>
              <a:t>100% занурення в процес</a:t>
            </a:r>
            <a:endParaRPr lang="uk-UA" sz="1800" b="1" i="1" dirty="0">
              <a:latin typeface="Calibri" panose="020F0502020204030204" pitchFamily="34" charset="0"/>
              <a:ea typeface="Calibri" panose="020F0502020204030204" pitchFamily="34" charset="0"/>
              <a:cs typeface="Times New Roman" panose="02020603050405020304" pitchFamily="18" charset="0"/>
            </a:endParaRPr>
          </a:p>
          <a:p>
            <a:pPr marL="128588" indent="0">
              <a:spcBef>
                <a:spcPts val="211"/>
              </a:spcBef>
              <a:buSzPts val="2500"/>
              <a:buNone/>
            </a:pPr>
            <a:endParaRPr sz="1800" b="1" i="1" dirty="0">
              <a:latin typeface="Comfortaa"/>
              <a:ea typeface="Comfortaa"/>
              <a:cs typeface="Comfortaa"/>
              <a:sym typeface="Comfortaa"/>
            </a:endParaRPr>
          </a:p>
          <a:p>
            <a:pPr marL="128588" indent="-128588">
              <a:spcBef>
                <a:spcPts val="211"/>
              </a:spcBef>
              <a:buClr>
                <a:schemeClr val="accent5"/>
              </a:buClr>
              <a:buSzPts val="2025"/>
              <a:buFont typeface="Comfortaa"/>
              <a:buChar char="●"/>
            </a:pPr>
            <a:r>
              <a:rPr lang="uk-UA" sz="1800" b="1" i="1" dirty="0">
                <a:latin typeface="Arial" panose="020B0604020202020204" pitchFamily="34" charset="0"/>
                <a:ea typeface="Calibri" panose="020F0502020204030204" pitchFamily="34" charset="0"/>
                <a:cs typeface="Times New Roman" panose="02020603050405020304" pitchFamily="18" charset="0"/>
              </a:rPr>
              <a:t> позитив та «віртуальне терпіння»</a:t>
            </a:r>
          </a:p>
          <a:p>
            <a:pPr marL="128588" indent="-128588">
              <a:spcBef>
                <a:spcPts val="211"/>
              </a:spcBef>
              <a:buClr>
                <a:schemeClr val="accent5"/>
              </a:buClr>
              <a:buSzPts val="2025"/>
              <a:buFont typeface="Comfortaa"/>
              <a:buChar char="●"/>
            </a:pPr>
            <a:endParaRPr lang="uk-UA" sz="1800" b="1" i="1" dirty="0">
              <a:latin typeface="Arial" panose="020B0604020202020204" pitchFamily="34" charset="0"/>
              <a:ea typeface="Calibri" panose="020F0502020204030204" pitchFamily="34" charset="0"/>
              <a:cs typeface="Times New Roman" panose="02020603050405020304" pitchFamily="18" charset="0"/>
            </a:endParaRPr>
          </a:p>
          <a:p>
            <a:pPr marL="128588" indent="-128588">
              <a:spcBef>
                <a:spcPts val="211"/>
              </a:spcBef>
              <a:buClr>
                <a:schemeClr val="accent5"/>
              </a:buClr>
              <a:buSzPts val="2025"/>
              <a:buFont typeface="Comfortaa"/>
              <a:buChar char="●"/>
            </a:pPr>
            <a:r>
              <a:rPr lang="uk-UA" sz="1800" b="1" i="1" dirty="0">
                <a:latin typeface="Arial" panose="020B0604020202020204" pitchFamily="34" charset="0"/>
                <a:ea typeface="Calibri" panose="020F0502020204030204" pitchFamily="34" charset="0"/>
                <a:cs typeface="Times New Roman" panose="02020603050405020304" pitchFamily="18" charset="0"/>
              </a:rPr>
              <a:t> дозвіл на фотофіксацію зустрічі</a:t>
            </a:r>
            <a:endParaRPr lang="uk-UA" sz="1800" b="1" i="1" dirty="0">
              <a:latin typeface="Calibri" panose="020F0502020204030204" pitchFamily="34" charset="0"/>
              <a:ea typeface="Calibri" panose="020F0502020204030204" pitchFamily="34" charset="0"/>
              <a:cs typeface="Times New Roman" panose="02020603050405020304" pitchFamily="18" charset="0"/>
            </a:endParaRPr>
          </a:p>
          <a:p>
            <a:pPr marL="128588" indent="0">
              <a:spcBef>
                <a:spcPts val="211"/>
              </a:spcBef>
              <a:buSzPts val="2500"/>
              <a:buNone/>
            </a:pPr>
            <a:endParaRPr sz="1406" dirty="0">
              <a:latin typeface="Comfortaa"/>
              <a:ea typeface="Comfortaa"/>
              <a:cs typeface="Comfortaa"/>
              <a:sym typeface="Comfortaa"/>
            </a:endParaRPr>
          </a:p>
        </p:txBody>
      </p:sp>
      <p:pic>
        <p:nvPicPr>
          <p:cNvPr id="189" name="Google Shape;189;p22"/>
          <p:cNvPicPr preferRelativeResize="0"/>
          <p:nvPr/>
        </p:nvPicPr>
        <p:blipFill rotWithShape="1">
          <a:blip r:embed="rId3">
            <a:alphaModFix/>
          </a:blip>
          <a:srcRect/>
          <a:stretch/>
        </p:blipFill>
        <p:spPr>
          <a:xfrm>
            <a:off x="1948631" y="742086"/>
            <a:ext cx="1992026" cy="3557188"/>
          </a:xfrm>
          <a:prstGeom prst="rect">
            <a:avLst/>
          </a:prstGeom>
          <a:noFill/>
          <a:ln>
            <a:noFill/>
          </a:ln>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1" y="144996"/>
            <a:ext cx="1448709" cy="1251867"/>
          </a:xfrm>
          <a:prstGeom prst="rect">
            <a:avLst/>
          </a:prstGeom>
        </p:spPr>
      </p:pic>
    </p:spTree>
    <p:extLst>
      <p:ext uri="{BB962C8B-B14F-4D97-AF65-F5344CB8AC3E}">
        <p14:creationId xmlns:p14="http://schemas.microsoft.com/office/powerpoint/2010/main" val="228082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E105-98DF-490C-8165-E6CF7BC92FB0}"/>
              </a:ext>
            </a:extLst>
          </p:cNvPr>
          <p:cNvSpPr>
            <a:spLocks noGrp="1"/>
          </p:cNvSpPr>
          <p:nvPr>
            <p:ph type="title"/>
          </p:nvPr>
        </p:nvSpPr>
        <p:spPr>
          <a:xfrm>
            <a:off x="403411" y="461923"/>
            <a:ext cx="6727395" cy="1043905"/>
          </a:xfrm>
        </p:spPr>
        <p:txBody>
          <a:bodyPr/>
          <a:lstStyle/>
          <a:p>
            <a:r>
              <a:rPr lang="ru-RU" sz="2800" b="1" dirty="0">
                <a:effectLst>
                  <a:outerShdw blurRad="38100" dist="38100" dir="2700000" algn="tl">
                    <a:srgbClr val="000000">
                      <a:alpha val="43137"/>
                    </a:srgbClr>
                  </a:outerShdw>
                </a:effectLst>
              </a:rPr>
              <a:t>Атестація </a:t>
            </a:r>
            <a:r>
              <a:rPr lang="ru-RU" sz="2800" b="1" dirty="0" err="1">
                <a:effectLst>
                  <a:outerShdw blurRad="38100" dist="38100" dir="2700000" algn="tl">
                    <a:srgbClr val="000000">
                      <a:alpha val="43137"/>
                    </a:srgbClr>
                  </a:outerShdw>
                </a:effectLst>
              </a:rPr>
              <a:t>педагогічних</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працівників</a:t>
            </a:r>
            <a:r>
              <a:rPr lang="ru-RU" sz="2800" b="1" dirty="0">
                <a:effectLst>
                  <a:outerShdw blurRad="38100" dist="38100" dir="2700000" algn="tl">
                    <a:srgbClr val="000000">
                      <a:alpha val="43137"/>
                    </a:srgbClr>
                  </a:outerShdw>
                </a:effectLst>
              </a:rPr>
              <a:t> - </a:t>
            </a:r>
            <a:r>
              <a:rPr lang="ru-RU" altLang="ko-KR" sz="1600" b="1" i="1" kern="1200" dirty="0">
                <a:solidFill>
                  <a:srgbClr val="E7E6E6">
                    <a:lumMod val="25000"/>
                  </a:srgbClr>
                </a:solidFill>
                <a:latin typeface="Arial"/>
                <a:cs typeface="Arial" pitchFamily="34" charset="0"/>
              </a:rPr>
              <a:t>це система </a:t>
            </a:r>
            <a:r>
              <a:rPr lang="ru-RU" altLang="ko-KR" sz="1600" b="1" i="1" kern="1200" dirty="0" err="1">
                <a:solidFill>
                  <a:srgbClr val="E7E6E6">
                    <a:lumMod val="25000"/>
                  </a:srgbClr>
                </a:solidFill>
                <a:latin typeface="Arial"/>
                <a:cs typeface="Arial" pitchFamily="34" charset="0"/>
              </a:rPr>
              <a:t>заходів</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спрямованих</a:t>
            </a:r>
            <a:r>
              <a:rPr lang="ru-RU" altLang="ko-KR" sz="1600" b="1" i="1" kern="1200" dirty="0">
                <a:solidFill>
                  <a:srgbClr val="E7E6E6">
                    <a:lumMod val="25000"/>
                  </a:srgbClr>
                </a:solidFill>
                <a:latin typeface="Arial"/>
                <a:cs typeface="Arial" pitchFamily="34" charset="0"/>
              </a:rPr>
              <a:t> на </a:t>
            </a:r>
            <a:r>
              <a:rPr lang="ru-RU" altLang="ko-KR" sz="1600" b="1" i="1" kern="1200" dirty="0" err="1">
                <a:solidFill>
                  <a:srgbClr val="E7E6E6">
                    <a:lumMod val="25000"/>
                  </a:srgbClr>
                </a:solidFill>
                <a:latin typeface="Arial"/>
                <a:cs typeface="Arial" pitchFamily="34" charset="0"/>
              </a:rPr>
              <a:t>всебічне</a:t>
            </a:r>
            <a:r>
              <a:rPr lang="ru-RU" altLang="ko-KR" sz="1600" b="1" i="1" kern="1200" dirty="0">
                <a:solidFill>
                  <a:srgbClr val="E7E6E6">
                    <a:lumMod val="25000"/>
                  </a:srgbClr>
                </a:solidFill>
                <a:latin typeface="Arial"/>
                <a:cs typeface="Arial" pitchFamily="34" charset="0"/>
              </a:rPr>
              <a:t> та </a:t>
            </a:r>
            <a:r>
              <a:rPr lang="ru-RU" altLang="ko-KR" sz="1600" b="1" i="1" kern="1200" dirty="0" err="1">
                <a:solidFill>
                  <a:srgbClr val="E7E6E6">
                    <a:lumMod val="25000"/>
                  </a:srgbClr>
                </a:solidFill>
                <a:latin typeface="Arial"/>
                <a:cs typeface="Arial" pitchFamily="34" charset="0"/>
              </a:rPr>
              <a:t>комплексне</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оцінювання</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педагогічної</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діяльності</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педагогічних</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працівників</a:t>
            </a:r>
            <a:r>
              <a:rPr lang="ru-RU" altLang="ko-KR" sz="1600" b="1" i="1" kern="1200" dirty="0">
                <a:solidFill>
                  <a:srgbClr val="E7E6E6">
                    <a:lumMod val="25000"/>
                  </a:srgbClr>
                </a:solidFill>
                <a:latin typeface="Arial"/>
                <a:cs typeface="Arial" pitchFamily="34" charset="0"/>
              </a:rPr>
              <a:t> (</a:t>
            </a:r>
            <a:r>
              <a:rPr lang="ru-RU" altLang="ko-KR" sz="1600" b="1" i="1" kern="1200" dirty="0" err="1">
                <a:solidFill>
                  <a:srgbClr val="E7E6E6">
                    <a:lumMod val="25000"/>
                  </a:srgbClr>
                </a:solidFill>
                <a:latin typeface="Arial"/>
                <a:cs typeface="Arial" pitchFamily="34" charset="0"/>
              </a:rPr>
              <a:t>частина</a:t>
            </a:r>
            <a:r>
              <a:rPr lang="ru-RU" altLang="ko-KR" sz="1600" b="1" i="1" kern="1200" dirty="0">
                <a:solidFill>
                  <a:srgbClr val="E7E6E6">
                    <a:lumMod val="25000"/>
                  </a:srgbClr>
                </a:solidFill>
                <a:latin typeface="Arial"/>
                <a:cs typeface="Arial" pitchFamily="34" charset="0"/>
              </a:rPr>
              <a:t> перша </a:t>
            </a:r>
            <a:r>
              <a:rPr lang="ru-RU" altLang="ko-KR" sz="1600" b="1" i="1" kern="1200" dirty="0" err="1">
                <a:solidFill>
                  <a:srgbClr val="E7E6E6">
                    <a:lumMod val="25000"/>
                  </a:srgbClr>
                </a:solidFill>
                <a:latin typeface="Arial"/>
                <a:cs typeface="Arial" pitchFamily="34" charset="0"/>
              </a:rPr>
              <a:t>статті</a:t>
            </a:r>
            <a:r>
              <a:rPr lang="ru-RU" altLang="ko-KR" sz="1600" b="1" i="1" kern="1200" dirty="0">
                <a:solidFill>
                  <a:srgbClr val="E7E6E6">
                    <a:lumMod val="25000"/>
                  </a:srgbClr>
                </a:solidFill>
                <a:latin typeface="Arial"/>
                <a:cs typeface="Arial" pitchFamily="34" charset="0"/>
              </a:rPr>
              <a:t> 50 Закону </a:t>
            </a:r>
            <a:r>
              <a:rPr lang="ru-RU" altLang="ko-KR" sz="1600" b="1" i="1" kern="1200" dirty="0" err="1">
                <a:solidFill>
                  <a:srgbClr val="E7E6E6">
                    <a:lumMod val="25000"/>
                  </a:srgbClr>
                </a:solidFill>
                <a:latin typeface="Arial"/>
                <a:cs typeface="Arial" pitchFamily="34" charset="0"/>
              </a:rPr>
              <a:t>України</a:t>
            </a:r>
            <a:r>
              <a:rPr lang="ru-RU" altLang="ko-KR" sz="1600" b="1" i="1" kern="1200" dirty="0">
                <a:solidFill>
                  <a:srgbClr val="E7E6E6">
                    <a:lumMod val="25000"/>
                  </a:srgbClr>
                </a:solidFill>
                <a:latin typeface="Arial"/>
                <a:cs typeface="Arial" pitchFamily="34" charset="0"/>
              </a:rPr>
              <a:t> "Про </a:t>
            </a:r>
            <a:r>
              <a:rPr lang="ru-RU" altLang="ko-KR" sz="1600" b="1" i="1" kern="1200" dirty="0" err="1">
                <a:solidFill>
                  <a:srgbClr val="E7E6E6">
                    <a:lumMod val="25000"/>
                  </a:srgbClr>
                </a:solidFill>
                <a:latin typeface="Arial"/>
                <a:cs typeface="Arial" pitchFamily="34" charset="0"/>
              </a:rPr>
              <a:t>освіту</a:t>
            </a:r>
            <a:r>
              <a:rPr lang="ru-RU" altLang="ko-KR" sz="1600" b="1" i="1" kern="1200" dirty="0">
                <a:solidFill>
                  <a:srgbClr val="E7E6E6">
                    <a:lumMod val="25000"/>
                  </a:srgbClr>
                </a:solidFill>
                <a:latin typeface="Arial"/>
                <a:cs typeface="Arial" pitchFamily="34" charset="0"/>
              </a:rPr>
              <a:t>").</a:t>
            </a:r>
            <a:br>
              <a:rPr lang="ru-RU" sz="2800" b="1" dirty="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4B145434-3DAB-49BC-9285-37633B88F026}"/>
              </a:ext>
            </a:extLst>
          </p:cNvPr>
          <p:cNvSpPr>
            <a:spLocks noGrp="1"/>
          </p:cNvSpPr>
          <p:nvPr>
            <p:ph type="body" idx="1"/>
          </p:nvPr>
        </p:nvSpPr>
        <p:spPr>
          <a:xfrm>
            <a:off x="155225" y="1810153"/>
            <a:ext cx="2563500" cy="2349471"/>
          </a:xfrm>
        </p:spPr>
        <p:txBody>
          <a:bodyPr/>
          <a:lstStyle/>
          <a:p>
            <a:pPr marL="127000" indent="0">
              <a:buNone/>
            </a:pPr>
            <a:r>
              <a:rPr lang="ru-RU" dirty="0"/>
              <a:t>Атестація </a:t>
            </a:r>
            <a:r>
              <a:rPr lang="ru-RU" dirty="0" err="1"/>
              <a:t>педагогічних</a:t>
            </a:r>
            <a:r>
              <a:rPr lang="ru-RU" dirty="0"/>
              <a:t> </a:t>
            </a:r>
            <a:r>
              <a:rPr lang="ru-RU" dirty="0" err="1"/>
              <a:t>працівників</a:t>
            </a:r>
            <a:r>
              <a:rPr lang="ru-RU" dirty="0"/>
              <a:t> </a:t>
            </a:r>
            <a:r>
              <a:rPr lang="ru-RU" dirty="0" err="1"/>
              <a:t>може</a:t>
            </a:r>
            <a:r>
              <a:rPr lang="ru-RU" dirty="0"/>
              <a:t> бути </a:t>
            </a:r>
            <a:r>
              <a:rPr lang="ru-RU" i="1" u="sng" dirty="0" err="1"/>
              <a:t>черговою</a:t>
            </a:r>
            <a:r>
              <a:rPr lang="ru-RU" dirty="0"/>
              <a:t> </a:t>
            </a:r>
            <a:r>
              <a:rPr lang="ru-RU" dirty="0" err="1"/>
              <a:t>або</a:t>
            </a:r>
            <a:r>
              <a:rPr lang="ru-RU" dirty="0"/>
              <a:t> </a:t>
            </a:r>
            <a:r>
              <a:rPr lang="ru-RU" i="1" u="sng" dirty="0" err="1"/>
              <a:t>позачерговою</a:t>
            </a:r>
            <a:r>
              <a:rPr lang="ru-RU" dirty="0"/>
              <a:t>. </a:t>
            </a:r>
            <a:r>
              <a:rPr lang="ru-RU" dirty="0" err="1"/>
              <a:t>Педагогічний</a:t>
            </a:r>
            <a:r>
              <a:rPr lang="ru-RU" dirty="0"/>
              <a:t> </a:t>
            </a:r>
            <a:r>
              <a:rPr lang="ru-RU" dirty="0" err="1"/>
              <a:t>працівник</a:t>
            </a:r>
            <a:r>
              <a:rPr lang="ru-RU" dirty="0"/>
              <a:t> проходить </a:t>
            </a:r>
            <a:r>
              <a:rPr lang="ru-RU" dirty="0" err="1"/>
              <a:t>чергову</a:t>
            </a:r>
            <a:r>
              <a:rPr lang="ru-RU" dirty="0"/>
              <a:t> </a:t>
            </a:r>
            <a:r>
              <a:rPr lang="ru-RU" dirty="0" err="1"/>
              <a:t>атестацію</a:t>
            </a:r>
            <a:r>
              <a:rPr lang="ru-RU" dirty="0"/>
              <a:t> не </a:t>
            </a:r>
            <a:r>
              <a:rPr lang="ru-RU" dirty="0" err="1"/>
              <a:t>менше</a:t>
            </a:r>
            <a:r>
              <a:rPr lang="ru-RU" dirty="0"/>
              <a:t> одного разу на </a:t>
            </a:r>
            <a:r>
              <a:rPr lang="ru-RU" dirty="0" err="1"/>
              <a:t>п’ять</a:t>
            </a:r>
            <a:r>
              <a:rPr lang="ru-RU" dirty="0"/>
              <a:t> </a:t>
            </a:r>
            <a:r>
              <a:rPr lang="ru-RU" dirty="0" err="1"/>
              <a:t>років</a:t>
            </a:r>
            <a:endParaRPr lang="ru-RU" dirty="0"/>
          </a:p>
        </p:txBody>
      </p:sp>
      <p:sp>
        <p:nvSpPr>
          <p:cNvPr id="4" name="Текст 3">
            <a:extLst>
              <a:ext uri="{FF2B5EF4-FFF2-40B4-BE49-F238E27FC236}">
                <a16:creationId xmlns:a16="http://schemas.microsoft.com/office/drawing/2014/main" id="{FB7C81D1-D92D-41E9-9E37-E58163665540}"/>
              </a:ext>
            </a:extLst>
          </p:cNvPr>
          <p:cNvSpPr>
            <a:spLocks noGrp="1"/>
          </p:cNvSpPr>
          <p:nvPr>
            <p:ph type="body" idx="2"/>
          </p:nvPr>
        </p:nvSpPr>
        <p:spPr>
          <a:xfrm>
            <a:off x="2835875" y="1841529"/>
            <a:ext cx="2563500" cy="2286718"/>
          </a:xfrm>
        </p:spPr>
        <p:txBody>
          <a:bodyPr/>
          <a:lstStyle/>
          <a:p>
            <a:pPr marL="127000" indent="0">
              <a:buNone/>
            </a:pPr>
            <a:r>
              <a:rPr lang="ru-RU" dirty="0"/>
              <a:t>За результатами </a:t>
            </a:r>
            <a:r>
              <a:rPr lang="ru-RU" dirty="0" err="1"/>
              <a:t>атестації</a:t>
            </a:r>
            <a:r>
              <a:rPr lang="ru-RU" dirty="0"/>
              <a:t> </a:t>
            </a:r>
            <a:r>
              <a:rPr lang="ru-RU" dirty="0" err="1"/>
              <a:t>визначається</a:t>
            </a:r>
            <a:r>
              <a:rPr lang="ru-RU" dirty="0"/>
              <a:t> </a:t>
            </a:r>
            <a:r>
              <a:rPr lang="ru-RU" dirty="0" err="1"/>
              <a:t>відповідність</a:t>
            </a:r>
            <a:r>
              <a:rPr lang="ru-RU" dirty="0"/>
              <a:t> </a:t>
            </a:r>
            <a:r>
              <a:rPr lang="ru-RU" dirty="0" err="1"/>
              <a:t>педагогічного</a:t>
            </a:r>
            <a:r>
              <a:rPr lang="ru-RU" dirty="0"/>
              <a:t> </a:t>
            </a:r>
            <a:r>
              <a:rPr lang="ru-RU" dirty="0" err="1"/>
              <a:t>працівника</a:t>
            </a:r>
            <a:r>
              <a:rPr lang="ru-RU" dirty="0"/>
              <a:t> </a:t>
            </a:r>
            <a:r>
              <a:rPr lang="ru-RU" dirty="0" err="1"/>
              <a:t>займаній</a:t>
            </a:r>
            <a:r>
              <a:rPr lang="ru-RU" dirty="0"/>
              <a:t> </a:t>
            </a:r>
            <a:r>
              <a:rPr lang="ru-RU" dirty="0" err="1"/>
              <a:t>посаді</a:t>
            </a:r>
            <a:r>
              <a:rPr lang="ru-RU" dirty="0"/>
              <a:t>, </a:t>
            </a:r>
            <a:r>
              <a:rPr lang="ru-RU" dirty="0" err="1"/>
              <a:t>присвоюються</a:t>
            </a:r>
            <a:r>
              <a:rPr lang="ru-RU" dirty="0"/>
              <a:t> </a:t>
            </a:r>
            <a:r>
              <a:rPr lang="ru-RU" dirty="0" err="1"/>
              <a:t>кваліфікаційні</a:t>
            </a:r>
            <a:r>
              <a:rPr lang="ru-RU" dirty="0"/>
              <a:t> </a:t>
            </a:r>
            <a:r>
              <a:rPr lang="ru-RU" dirty="0" err="1"/>
              <a:t>категорії</a:t>
            </a:r>
            <a:r>
              <a:rPr lang="ru-RU" dirty="0"/>
              <a:t>, </a:t>
            </a:r>
            <a:r>
              <a:rPr lang="ru-RU" dirty="0" err="1"/>
              <a:t>педагогічні</a:t>
            </a:r>
            <a:r>
              <a:rPr lang="ru-RU" dirty="0"/>
              <a:t> </a:t>
            </a:r>
            <a:r>
              <a:rPr lang="ru-RU" dirty="0" err="1"/>
              <a:t>звання</a:t>
            </a:r>
            <a:r>
              <a:rPr lang="ru-RU" dirty="0"/>
              <a:t>.</a:t>
            </a:r>
          </a:p>
        </p:txBody>
      </p:sp>
      <p:sp>
        <p:nvSpPr>
          <p:cNvPr id="5" name="Текст 4">
            <a:extLst>
              <a:ext uri="{FF2B5EF4-FFF2-40B4-BE49-F238E27FC236}">
                <a16:creationId xmlns:a16="http://schemas.microsoft.com/office/drawing/2014/main" id="{CB9A75F3-321B-4776-972A-2EE1818D380A}"/>
              </a:ext>
            </a:extLst>
          </p:cNvPr>
          <p:cNvSpPr>
            <a:spLocks noGrp="1"/>
          </p:cNvSpPr>
          <p:nvPr>
            <p:ph type="body" idx="3"/>
          </p:nvPr>
        </p:nvSpPr>
        <p:spPr>
          <a:xfrm>
            <a:off x="5546733" y="2324592"/>
            <a:ext cx="3442042" cy="1770138"/>
          </a:xfrm>
        </p:spPr>
        <p:txBody>
          <a:bodyPr/>
          <a:lstStyle/>
          <a:p>
            <a:pPr marL="127000" indent="0">
              <a:buNone/>
            </a:pPr>
            <a:r>
              <a:rPr lang="ru-RU" dirty="0"/>
              <a:t>Особи, </a:t>
            </a:r>
            <a:r>
              <a:rPr lang="ru-RU" dirty="0" err="1"/>
              <a:t>прийняті</a:t>
            </a:r>
            <a:r>
              <a:rPr lang="ru-RU" dirty="0"/>
              <a:t> на посади </a:t>
            </a:r>
            <a:r>
              <a:rPr lang="ru-RU" dirty="0" err="1"/>
              <a:t>педагогічних</a:t>
            </a:r>
            <a:r>
              <a:rPr lang="ru-RU" dirty="0"/>
              <a:t> </a:t>
            </a:r>
            <a:r>
              <a:rPr lang="ru-RU" dirty="0" err="1"/>
              <a:t>працівників</a:t>
            </a:r>
            <a:r>
              <a:rPr lang="ru-RU" dirty="0"/>
              <a:t> </a:t>
            </a:r>
            <a:r>
              <a:rPr lang="ru-RU" dirty="0" err="1"/>
              <a:t>після</a:t>
            </a:r>
            <a:r>
              <a:rPr lang="ru-RU" dirty="0"/>
              <a:t> </a:t>
            </a:r>
            <a:r>
              <a:rPr lang="ru-RU" dirty="0" err="1"/>
              <a:t>закінчення</a:t>
            </a:r>
            <a:r>
              <a:rPr lang="ru-RU" dirty="0"/>
              <a:t> </a:t>
            </a:r>
            <a:r>
              <a:rPr lang="ru-RU" dirty="0" err="1"/>
              <a:t>вищих</a:t>
            </a:r>
            <a:r>
              <a:rPr lang="ru-RU" dirty="0"/>
              <a:t> </a:t>
            </a:r>
            <a:r>
              <a:rPr lang="ru-RU" dirty="0" err="1"/>
              <a:t>навчальних</a:t>
            </a:r>
            <a:r>
              <a:rPr lang="ru-RU" dirty="0"/>
              <a:t> </a:t>
            </a:r>
            <a:r>
              <a:rPr lang="ru-RU" dirty="0" err="1"/>
              <a:t>закладів</a:t>
            </a:r>
            <a:r>
              <a:rPr lang="ru-RU" dirty="0"/>
              <a:t>, </a:t>
            </a:r>
            <a:r>
              <a:rPr lang="ru-RU" dirty="0" err="1"/>
              <a:t>атестуються</a:t>
            </a:r>
            <a:r>
              <a:rPr lang="ru-RU" dirty="0"/>
              <a:t> не </a:t>
            </a:r>
            <a:r>
              <a:rPr lang="ru-RU" dirty="0" err="1"/>
              <a:t>раніш</a:t>
            </a:r>
            <a:r>
              <a:rPr lang="ru-RU" dirty="0"/>
              <a:t> як </a:t>
            </a:r>
            <a:r>
              <a:rPr lang="ru-RU" dirty="0" err="1"/>
              <a:t>після</a:t>
            </a:r>
            <a:r>
              <a:rPr lang="ru-RU" dirty="0"/>
              <a:t> </a:t>
            </a:r>
            <a:r>
              <a:rPr lang="ru-RU" dirty="0" err="1"/>
              <a:t>двох</a:t>
            </a:r>
            <a:r>
              <a:rPr lang="ru-RU" dirty="0"/>
              <a:t> </a:t>
            </a:r>
            <a:r>
              <a:rPr lang="ru-RU" dirty="0" err="1"/>
              <a:t>років</a:t>
            </a:r>
            <a:r>
              <a:rPr lang="ru-RU" dirty="0"/>
              <a:t> </a:t>
            </a:r>
            <a:r>
              <a:rPr lang="ru-RU" dirty="0" err="1"/>
              <a:t>роботи</a:t>
            </a:r>
            <a:r>
              <a:rPr lang="ru-RU" dirty="0"/>
              <a:t> на </a:t>
            </a:r>
            <a:r>
              <a:rPr lang="ru-RU" dirty="0" err="1"/>
              <a:t>займаній</a:t>
            </a:r>
            <a:r>
              <a:rPr lang="ru-RU" dirty="0"/>
              <a:t> </a:t>
            </a:r>
            <a:r>
              <a:rPr lang="ru-RU" dirty="0" err="1"/>
              <a:t>посаді</a:t>
            </a:r>
            <a:r>
              <a:rPr lang="ru-RU" dirty="0"/>
              <a:t>.</a:t>
            </a:r>
          </a:p>
          <a:p>
            <a:pPr marL="127000" indent="0">
              <a:buNone/>
            </a:pPr>
            <a:endParaRPr lang="ru-RU" dirty="0"/>
          </a:p>
        </p:txBody>
      </p:sp>
      <p:sp>
        <p:nvSpPr>
          <p:cNvPr id="6" name="Номер слайда 5">
            <a:extLst>
              <a:ext uri="{FF2B5EF4-FFF2-40B4-BE49-F238E27FC236}">
                <a16:creationId xmlns:a16="http://schemas.microsoft.com/office/drawing/2014/main" id="{71C70D6C-E598-4B11-AB15-6A2F98EDD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 name="Рисунок 6">
            <a:extLst>
              <a:ext uri="{FF2B5EF4-FFF2-40B4-BE49-F238E27FC236}">
                <a16:creationId xmlns:a16="http://schemas.microsoft.com/office/drawing/2014/main" id="{A0BFFA3A-12B1-4647-A0A0-C4AA8B5BCCEC}"/>
              </a:ext>
            </a:extLst>
          </p:cNvPr>
          <p:cNvPicPr>
            <a:picLocks noChangeAspect="1"/>
          </p:cNvPicPr>
          <p:nvPr/>
        </p:nvPicPr>
        <p:blipFill>
          <a:blip r:embed="rId2"/>
          <a:stretch>
            <a:fillRect/>
          </a:stretch>
        </p:blipFill>
        <p:spPr>
          <a:xfrm>
            <a:off x="6893791" y="326223"/>
            <a:ext cx="1983684" cy="2108683"/>
          </a:xfrm>
          <a:prstGeom prst="rect">
            <a:avLst/>
          </a:prstGeom>
        </p:spPr>
      </p:pic>
    </p:spTree>
    <p:extLst>
      <p:ext uri="{BB962C8B-B14F-4D97-AF65-F5344CB8AC3E}">
        <p14:creationId xmlns:p14="http://schemas.microsoft.com/office/powerpoint/2010/main" val="113175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E105-98DF-490C-8165-E6CF7BC92FB0}"/>
              </a:ext>
            </a:extLst>
          </p:cNvPr>
          <p:cNvSpPr>
            <a:spLocks noGrp="1"/>
          </p:cNvSpPr>
          <p:nvPr>
            <p:ph type="title"/>
          </p:nvPr>
        </p:nvSpPr>
        <p:spPr>
          <a:xfrm>
            <a:off x="358587" y="687033"/>
            <a:ext cx="6727395" cy="425583"/>
          </a:xfrm>
        </p:spPr>
        <p:txBody>
          <a:bodyPr/>
          <a:lstStyle/>
          <a:p>
            <a:r>
              <a:rPr lang="ru-RU" sz="2800" b="1" dirty="0">
                <a:effectLst>
                  <a:outerShdw blurRad="38100" dist="38100" dir="2700000" algn="tl">
                    <a:srgbClr val="000000">
                      <a:alpha val="43137"/>
                    </a:srgbClr>
                  </a:outerShdw>
                </a:effectLst>
              </a:rPr>
              <a:t>Атестація </a:t>
            </a:r>
            <a:r>
              <a:rPr lang="ru-RU" sz="2800" b="1" dirty="0" err="1">
                <a:effectLst>
                  <a:outerShdw blurRad="38100" dist="38100" dir="2700000" algn="tl">
                    <a:srgbClr val="000000">
                      <a:alpha val="43137"/>
                    </a:srgbClr>
                  </a:outerShdw>
                </a:effectLst>
              </a:rPr>
              <a:t>педагогічних</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працівників</a:t>
            </a:r>
            <a:br>
              <a:rPr lang="ru-RU" sz="2800" b="1" dirty="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4B145434-3DAB-49BC-9285-37633B88F026}"/>
              </a:ext>
            </a:extLst>
          </p:cNvPr>
          <p:cNvSpPr>
            <a:spLocks noGrp="1"/>
          </p:cNvSpPr>
          <p:nvPr>
            <p:ph type="body" idx="1"/>
          </p:nvPr>
        </p:nvSpPr>
        <p:spPr>
          <a:xfrm>
            <a:off x="38075" y="1152239"/>
            <a:ext cx="2409290" cy="3581126"/>
          </a:xfrm>
        </p:spPr>
        <p:txBody>
          <a:bodyPr/>
          <a:lstStyle/>
          <a:p>
            <a:pPr marL="127000" indent="0">
              <a:buNone/>
            </a:pPr>
            <a:r>
              <a:rPr lang="ru-RU" sz="1400" dirty="0"/>
              <a:t>На час </a:t>
            </a:r>
            <a:r>
              <a:rPr lang="ru-RU" sz="1400" dirty="0" err="1"/>
              <a:t>перебування</a:t>
            </a:r>
            <a:r>
              <a:rPr lang="ru-RU" sz="1400" dirty="0"/>
              <a:t> у </a:t>
            </a:r>
            <a:r>
              <a:rPr lang="ru-RU" sz="1400" dirty="0" err="1"/>
              <a:t>відпустці</a:t>
            </a:r>
            <a:r>
              <a:rPr lang="ru-RU" sz="1400" dirty="0"/>
              <a:t> у </a:t>
            </a:r>
            <a:r>
              <a:rPr lang="ru-RU" sz="1400" dirty="0" err="1"/>
              <a:t>зв'язку</a:t>
            </a:r>
            <a:r>
              <a:rPr lang="ru-RU" sz="1400" dirty="0"/>
              <a:t> з </a:t>
            </a:r>
            <a:r>
              <a:rPr lang="ru-RU" sz="1400" dirty="0" err="1"/>
              <a:t>вагітністю</a:t>
            </a:r>
            <a:r>
              <a:rPr lang="ru-RU" sz="1400" dirty="0"/>
              <a:t> та пологами, для догляду за </a:t>
            </a:r>
            <a:r>
              <a:rPr lang="ru-RU" sz="1400" dirty="0" err="1"/>
              <a:t>дитиною</a:t>
            </a:r>
            <a:r>
              <a:rPr lang="ru-RU" sz="1400" dirty="0"/>
              <a:t> до </a:t>
            </a:r>
            <a:r>
              <a:rPr lang="ru-RU" sz="1400" dirty="0" err="1"/>
              <a:t>досягнення</a:t>
            </a:r>
            <a:r>
              <a:rPr lang="ru-RU" sz="1400" dirty="0"/>
              <a:t> нею </a:t>
            </a:r>
            <a:r>
              <a:rPr lang="ru-RU" sz="1400" dirty="0" err="1"/>
              <a:t>трирічного</a:t>
            </a:r>
            <a:r>
              <a:rPr lang="ru-RU" sz="1400" dirty="0"/>
              <a:t> </a:t>
            </a:r>
            <a:r>
              <a:rPr lang="ru-RU" sz="1400" dirty="0" err="1"/>
              <a:t>віку</a:t>
            </a:r>
            <a:r>
              <a:rPr lang="ru-RU" sz="1400" dirty="0"/>
              <a:t> за </a:t>
            </a:r>
            <a:r>
              <a:rPr lang="ru-RU" sz="1400" dirty="0" err="1"/>
              <a:t>педагогічними</a:t>
            </a:r>
            <a:r>
              <a:rPr lang="ru-RU" sz="1400" dirty="0"/>
              <a:t> </a:t>
            </a:r>
            <a:r>
              <a:rPr lang="ru-RU" sz="1400" dirty="0" err="1"/>
              <a:t>працівниками</a:t>
            </a:r>
            <a:r>
              <a:rPr lang="ru-RU" sz="1400" dirty="0"/>
              <a:t> </a:t>
            </a:r>
            <a:br>
              <a:rPr lang="ru-RU" sz="1400" dirty="0"/>
            </a:br>
            <a:r>
              <a:rPr lang="ru-RU" sz="1400" dirty="0" err="1"/>
              <a:t>зберігаються</a:t>
            </a:r>
            <a:r>
              <a:rPr lang="ru-RU" sz="1400" dirty="0"/>
              <a:t> </a:t>
            </a:r>
            <a:r>
              <a:rPr lang="ru-RU" sz="1400" dirty="0" err="1"/>
              <a:t>кваліфікаційні</a:t>
            </a:r>
            <a:r>
              <a:rPr lang="ru-RU" sz="1400" dirty="0"/>
              <a:t> </a:t>
            </a:r>
            <a:r>
              <a:rPr lang="ru-RU" sz="1400" dirty="0" err="1"/>
              <a:t>категорії</a:t>
            </a:r>
            <a:r>
              <a:rPr lang="ru-RU" sz="1400" dirty="0"/>
              <a:t> (</a:t>
            </a:r>
            <a:r>
              <a:rPr lang="ru-RU" sz="1400" dirty="0" err="1"/>
              <a:t>тарифні</a:t>
            </a:r>
            <a:r>
              <a:rPr lang="ru-RU" sz="1400" dirty="0"/>
              <a:t> </a:t>
            </a:r>
            <a:r>
              <a:rPr lang="ru-RU" sz="1400" dirty="0" err="1"/>
              <a:t>розряди</a:t>
            </a:r>
            <a:r>
              <a:rPr lang="ru-RU" sz="1400" dirty="0"/>
              <a:t>), </a:t>
            </a:r>
            <a:r>
              <a:rPr lang="ru-RU" sz="1400" dirty="0" err="1"/>
              <a:t>педагогічні</a:t>
            </a:r>
            <a:r>
              <a:rPr lang="ru-RU" sz="1400" dirty="0"/>
              <a:t> </a:t>
            </a:r>
            <a:r>
              <a:rPr lang="ru-RU" sz="1400" dirty="0" err="1"/>
              <a:t>звання</a:t>
            </a:r>
            <a:r>
              <a:rPr lang="ru-RU" sz="1400" dirty="0"/>
              <a:t>. Час </a:t>
            </a:r>
            <a:r>
              <a:rPr lang="ru-RU" sz="1400" dirty="0" err="1"/>
              <a:t>перебування</a:t>
            </a:r>
            <a:r>
              <a:rPr lang="ru-RU" sz="1400" dirty="0"/>
              <a:t> у таких </a:t>
            </a:r>
            <a:r>
              <a:rPr lang="ru-RU" sz="1400" dirty="0" err="1"/>
              <a:t>відпустках</a:t>
            </a:r>
            <a:r>
              <a:rPr lang="ru-RU" sz="1400" dirty="0"/>
              <a:t> не </a:t>
            </a:r>
            <a:r>
              <a:rPr lang="ru-RU" sz="1400" dirty="0" err="1"/>
              <a:t>враховується</a:t>
            </a:r>
            <a:r>
              <a:rPr lang="ru-RU" sz="1400" dirty="0"/>
              <a:t> при </a:t>
            </a:r>
            <a:r>
              <a:rPr lang="ru-RU" sz="1400" dirty="0" err="1"/>
              <a:t>визначенні</a:t>
            </a:r>
            <a:r>
              <a:rPr lang="ru-RU" sz="1400" dirty="0"/>
              <a:t> строку </a:t>
            </a:r>
            <a:r>
              <a:rPr lang="ru-RU" sz="1400" dirty="0" err="1"/>
              <a:t>чергової</a:t>
            </a:r>
            <a:r>
              <a:rPr lang="ru-RU" sz="1400" dirty="0"/>
              <a:t> </a:t>
            </a:r>
            <a:r>
              <a:rPr lang="ru-RU" sz="1400" dirty="0" err="1"/>
              <a:t>атестації</a:t>
            </a:r>
            <a:r>
              <a:rPr lang="ru-RU" sz="1400" dirty="0"/>
              <a:t>. </a:t>
            </a:r>
          </a:p>
          <a:p>
            <a:pPr marL="127000" indent="0">
              <a:buNone/>
            </a:pPr>
            <a:endParaRPr lang="ru-RU" dirty="0"/>
          </a:p>
        </p:txBody>
      </p:sp>
      <p:sp>
        <p:nvSpPr>
          <p:cNvPr id="4" name="Текст 3">
            <a:extLst>
              <a:ext uri="{FF2B5EF4-FFF2-40B4-BE49-F238E27FC236}">
                <a16:creationId xmlns:a16="http://schemas.microsoft.com/office/drawing/2014/main" id="{FB7C81D1-D92D-41E9-9E37-E58163665540}"/>
              </a:ext>
            </a:extLst>
          </p:cNvPr>
          <p:cNvSpPr>
            <a:spLocks noGrp="1"/>
          </p:cNvSpPr>
          <p:nvPr>
            <p:ph type="body" idx="2"/>
          </p:nvPr>
        </p:nvSpPr>
        <p:spPr>
          <a:xfrm>
            <a:off x="2537011" y="1152239"/>
            <a:ext cx="3039035" cy="3345203"/>
          </a:xfrm>
        </p:spPr>
        <p:txBody>
          <a:bodyPr/>
          <a:lstStyle/>
          <a:p>
            <a:pPr marL="127000" indent="0">
              <a:buNone/>
            </a:pPr>
            <a:r>
              <a:rPr lang="ru-RU" sz="1400" dirty="0"/>
              <a:t>Атестація </a:t>
            </a:r>
            <a:r>
              <a:rPr lang="ru-RU" sz="1400" dirty="0" err="1"/>
              <a:t>педагогічного</a:t>
            </a:r>
            <a:r>
              <a:rPr lang="ru-RU" sz="1400" dirty="0"/>
              <a:t> </a:t>
            </a:r>
            <a:r>
              <a:rPr lang="ru-RU" sz="1400" dirty="0" err="1"/>
              <a:t>працівника</a:t>
            </a:r>
            <a:r>
              <a:rPr lang="ru-RU" sz="1400" dirty="0"/>
              <a:t>, </a:t>
            </a:r>
            <a:r>
              <a:rPr lang="ru-RU" sz="1400" dirty="0" err="1"/>
              <a:t>який</a:t>
            </a:r>
            <a:r>
              <a:rPr lang="ru-RU" sz="1400" dirty="0"/>
              <a:t> </a:t>
            </a:r>
            <a:r>
              <a:rPr lang="ru-RU" sz="1400" dirty="0" err="1"/>
              <a:t>підлягає</a:t>
            </a:r>
            <a:r>
              <a:rPr lang="ru-RU" sz="1400" dirty="0"/>
              <a:t> </a:t>
            </a:r>
            <a:r>
              <a:rPr lang="ru-RU" sz="1400" dirty="0" err="1"/>
              <a:t>черговій</a:t>
            </a:r>
            <a:r>
              <a:rPr lang="ru-RU" sz="1400" dirty="0"/>
              <a:t> </a:t>
            </a:r>
            <a:r>
              <a:rPr lang="ru-RU" sz="1400" dirty="0" err="1"/>
              <a:t>атестації</a:t>
            </a:r>
            <a:r>
              <a:rPr lang="ru-RU" sz="1400" dirty="0"/>
              <a:t>, </a:t>
            </a:r>
            <a:r>
              <a:rPr lang="ru-RU" sz="1400" dirty="0" err="1"/>
              <a:t>може</a:t>
            </a:r>
            <a:r>
              <a:rPr lang="ru-RU" sz="1400" dirty="0"/>
              <a:t> бути перенесена на один </a:t>
            </a:r>
            <a:r>
              <a:rPr lang="ru-RU" sz="1400" dirty="0" err="1"/>
              <a:t>рік</a:t>
            </a:r>
            <a:r>
              <a:rPr lang="ru-RU" sz="1400" dirty="0"/>
              <a:t> у </a:t>
            </a:r>
            <a:r>
              <a:rPr lang="ru-RU" sz="1400" dirty="0" err="1"/>
              <a:t>випадку</a:t>
            </a:r>
            <a:r>
              <a:rPr lang="ru-RU" sz="1400" dirty="0"/>
              <a:t> </a:t>
            </a:r>
            <a:r>
              <a:rPr lang="ru-RU" sz="1400" dirty="0" err="1"/>
              <a:t>тривалої</a:t>
            </a:r>
            <a:r>
              <a:rPr lang="ru-RU" sz="1400" dirty="0"/>
              <a:t> </a:t>
            </a:r>
            <a:r>
              <a:rPr lang="ru-RU" sz="1400" dirty="0" err="1"/>
              <a:t>тимчасової</a:t>
            </a:r>
            <a:r>
              <a:rPr lang="ru-RU" sz="1400" dirty="0"/>
              <a:t> </a:t>
            </a:r>
            <a:r>
              <a:rPr lang="ru-RU" sz="1400" dirty="0" err="1"/>
              <a:t>непрацездатності</a:t>
            </a:r>
            <a:r>
              <a:rPr lang="ru-RU" sz="1400" dirty="0"/>
              <a:t> </a:t>
            </a:r>
            <a:r>
              <a:rPr lang="ru-RU" sz="1400" dirty="0" err="1"/>
              <a:t>або</a:t>
            </a:r>
            <a:r>
              <a:rPr lang="ru-RU" sz="1400" dirty="0"/>
              <a:t> при </a:t>
            </a:r>
            <a:r>
              <a:rPr lang="ru-RU" sz="1400" dirty="0" err="1"/>
              <a:t>переході</a:t>
            </a:r>
            <a:r>
              <a:rPr lang="ru-RU" sz="1400" dirty="0"/>
              <a:t> </a:t>
            </a:r>
            <a:r>
              <a:rPr lang="ru-RU" sz="1400" dirty="0" err="1"/>
              <a:t>працівника</a:t>
            </a:r>
            <a:r>
              <a:rPr lang="ru-RU" sz="1400" dirty="0"/>
              <a:t> у </a:t>
            </a:r>
            <a:r>
              <a:rPr lang="ru-RU" sz="1400" dirty="0" err="1"/>
              <a:t>рік</a:t>
            </a:r>
            <a:r>
              <a:rPr lang="ru-RU" sz="1400" dirty="0"/>
              <a:t> </a:t>
            </a:r>
            <a:r>
              <a:rPr lang="ru-RU" sz="1400" dirty="0" err="1"/>
              <a:t>проведення</a:t>
            </a:r>
            <a:r>
              <a:rPr lang="ru-RU" sz="1400" dirty="0"/>
              <a:t> </a:t>
            </a:r>
            <a:r>
              <a:rPr lang="ru-RU" sz="1400" dirty="0" err="1"/>
              <a:t>чергової</a:t>
            </a:r>
            <a:r>
              <a:rPr lang="ru-RU" sz="1400" dirty="0"/>
              <a:t> </a:t>
            </a:r>
            <a:r>
              <a:rPr lang="ru-RU" sz="1400" dirty="0" err="1"/>
              <a:t>атестації</a:t>
            </a:r>
            <a:r>
              <a:rPr lang="ru-RU" sz="1400" dirty="0"/>
              <a:t> на роботу до </a:t>
            </a:r>
            <a:r>
              <a:rPr lang="ru-RU" sz="1400" dirty="0" err="1"/>
              <a:t>іншого</a:t>
            </a:r>
            <a:r>
              <a:rPr lang="ru-RU" sz="1400" dirty="0"/>
              <a:t> </a:t>
            </a:r>
            <a:r>
              <a:rPr lang="ru-RU" sz="1400" dirty="0" err="1"/>
              <a:t>навчального</a:t>
            </a:r>
            <a:r>
              <a:rPr lang="ru-RU" sz="1400" dirty="0"/>
              <a:t> закладу та з </a:t>
            </a:r>
            <a:r>
              <a:rPr lang="ru-RU" sz="1400" dirty="0" err="1"/>
              <a:t>інших</a:t>
            </a:r>
            <a:r>
              <a:rPr lang="ru-RU" sz="1400" dirty="0"/>
              <a:t> </a:t>
            </a:r>
            <a:r>
              <a:rPr lang="ru-RU" sz="1400" dirty="0" err="1"/>
              <a:t>поважних</a:t>
            </a:r>
            <a:r>
              <a:rPr lang="ru-RU" sz="1400" dirty="0"/>
              <a:t> причин. За такими </a:t>
            </a:r>
            <a:r>
              <a:rPr lang="ru-RU" sz="1400" dirty="0" err="1"/>
              <a:t>працівниками</a:t>
            </a:r>
            <a:r>
              <a:rPr lang="ru-RU" sz="1400" dirty="0"/>
              <a:t> до </a:t>
            </a:r>
            <a:r>
              <a:rPr lang="ru-RU" sz="1400" dirty="0" err="1"/>
              <a:t>наступної</a:t>
            </a:r>
            <a:r>
              <a:rPr lang="ru-RU" sz="1400" dirty="0"/>
              <a:t> </a:t>
            </a:r>
            <a:r>
              <a:rPr lang="ru-RU" sz="1400" dirty="0" err="1"/>
              <a:t>чергової</a:t>
            </a:r>
            <a:r>
              <a:rPr lang="ru-RU" sz="1400" dirty="0"/>
              <a:t> </a:t>
            </a:r>
            <a:r>
              <a:rPr lang="ru-RU" sz="1400" dirty="0" err="1"/>
              <a:t>атестації</a:t>
            </a:r>
            <a:r>
              <a:rPr lang="ru-RU" sz="1400" dirty="0"/>
              <a:t> </a:t>
            </a:r>
            <a:r>
              <a:rPr lang="ru-RU" sz="1400" dirty="0" err="1"/>
              <a:t>зберігаються</a:t>
            </a:r>
            <a:r>
              <a:rPr lang="ru-RU" sz="1400" dirty="0"/>
              <a:t> </a:t>
            </a:r>
            <a:r>
              <a:rPr lang="ru-RU" sz="1400" dirty="0" err="1"/>
              <a:t>встановлені</a:t>
            </a:r>
            <a:r>
              <a:rPr lang="ru-RU" sz="1400" dirty="0"/>
              <a:t> </a:t>
            </a:r>
            <a:r>
              <a:rPr lang="ru-RU" sz="1400" dirty="0" err="1"/>
              <a:t>попередньою</a:t>
            </a:r>
            <a:r>
              <a:rPr lang="ru-RU" sz="1400" dirty="0"/>
              <a:t> </a:t>
            </a:r>
            <a:r>
              <a:rPr lang="ru-RU" sz="1400" dirty="0" err="1"/>
              <a:t>атестацією</a:t>
            </a:r>
            <a:r>
              <a:rPr lang="ru-RU" sz="1400" dirty="0"/>
              <a:t> </a:t>
            </a:r>
            <a:r>
              <a:rPr lang="ru-RU" sz="1400" dirty="0" err="1"/>
              <a:t>кваліфікаційні</a:t>
            </a:r>
            <a:r>
              <a:rPr lang="ru-RU" sz="1400" dirty="0"/>
              <a:t> </a:t>
            </a:r>
            <a:r>
              <a:rPr lang="ru-RU" sz="1400" dirty="0" err="1"/>
              <a:t>категорії</a:t>
            </a:r>
            <a:r>
              <a:rPr lang="ru-RU" sz="1400" dirty="0"/>
              <a:t> (</a:t>
            </a:r>
            <a:r>
              <a:rPr lang="ru-RU" sz="1400" dirty="0" err="1"/>
              <a:t>тарифні</a:t>
            </a:r>
            <a:r>
              <a:rPr lang="ru-RU" sz="1400" dirty="0"/>
              <a:t> </a:t>
            </a:r>
            <a:r>
              <a:rPr lang="ru-RU" sz="1400" dirty="0" err="1"/>
              <a:t>розряди</a:t>
            </a:r>
            <a:r>
              <a:rPr lang="ru-RU" sz="1400" dirty="0"/>
              <a:t>), </a:t>
            </a:r>
            <a:r>
              <a:rPr lang="ru-RU" sz="1400" dirty="0" err="1"/>
              <a:t>педагогічні</a:t>
            </a:r>
            <a:r>
              <a:rPr lang="ru-RU" sz="1400" dirty="0"/>
              <a:t> </a:t>
            </a:r>
            <a:r>
              <a:rPr lang="ru-RU" sz="1400" dirty="0" err="1"/>
              <a:t>звання</a:t>
            </a:r>
            <a:r>
              <a:rPr lang="ru-RU" sz="1400" dirty="0"/>
              <a:t>. </a:t>
            </a:r>
          </a:p>
          <a:p>
            <a:pPr marL="127000" indent="0">
              <a:buNone/>
            </a:pPr>
            <a:endParaRPr lang="ru-RU" dirty="0"/>
          </a:p>
        </p:txBody>
      </p:sp>
      <p:sp>
        <p:nvSpPr>
          <p:cNvPr id="5" name="Текст 4">
            <a:extLst>
              <a:ext uri="{FF2B5EF4-FFF2-40B4-BE49-F238E27FC236}">
                <a16:creationId xmlns:a16="http://schemas.microsoft.com/office/drawing/2014/main" id="{CB9A75F3-321B-4776-972A-2EE1818D380A}"/>
              </a:ext>
            </a:extLst>
          </p:cNvPr>
          <p:cNvSpPr>
            <a:spLocks noGrp="1"/>
          </p:cNvSpPr>
          <p:nvPr>
            <p:ph type="body" idx="3"/>
          </p:nvPr>
        </p:nvSpPr>
        <p:spPr>
          <a:xfrm>
            <a:off x="5609991" y="2315628"/>
            <a:ext cx="3039034" cy="1770138"/>
          </a:xfrm>
        </p:spPr>
        <p:txBody>
          <a:bodyPr/>
          <a:lstStyle/>
          <a:p>
            <a:pPr marL="127000" indent="0">
              <a:buNone/>
            </a:pPr>
            <a:r>
              <a:rPr lang="ru-RU" sz="1400" dirty="0"/>
              <a:t>За  </a:t>
            </a:r>
            <a:r>
              <a:rPr lang="ru-RU" sz="1400" dirty="0" err="1"/>
              <a:t>працівниками</a:t>
            </a:r>
            <a:r>
              <a:rPr lang="ru-RU" sz="1400" dirty="0"/>
              <a:t>, </a:t>
            </a:r>
            <a:r>
              <a:rPr lang="ru-RU" sz="1400" dirty="0" err="1"/>
              <a:t>які</a:t>
            </a:r>
            <a:r>
              <a:rPr lang="ru-RU" sz="1400" dirty="0"/>
              <a:t> перервали роботу на </a:t>
            </a:r>
            <a:r>
              <a:rPr lang="ru-RU" sz="1400" dirty="0" err="1"/>
              <a:t>педагогічній</a:t>
            </a:r>
            <a:r>
              <a:rPr lang="ru-RU" sz="1400" dirty="0"/>
              <a:t> </a:t>
            </a:r>
            <a:r>
              <a:rPr lang="ru-RU" sz="1400" dirty="0" err="1"/>
              <a:t>посаді</a:t>
            </a:r>
            <a:r>
              <a:rPr lang="ru-RU" sz="1400" dirty="0"/>
              <a:t>  (</a:t>
            </a:r>
            <a:r>
              <a:rPr lang="ru-RU" sz="1400" dirty="0" err="1"/>
              <a:t>незалежно</a:t>
            </a:r>
            <a:r>
              <a:rPr lang="ru-RU" sz="1400" dirty="0"/>
              <a:t>  </a:t>
            </a:r>
            <a:r>
              <a:rPr lang="ru-RU" sz="1400" dirty="0" err="1"/>
              <a:t>від</a:t>
            </a:r>
            <a:r>
              <a:rPr lang="ru-RU" sz="1400" dirty="0"/>
              <a:t> </a:t>
            </a:r>
            <a:r>
              <a:rPr lang="ru-RU" sz="1400" dirty="0" err="1"/>
              <a:t>тривалості</a:t>
            </a:r>
            <a:r>
              <a:rPr lang="ru-RU" sz="1400" dirty="0"/>
              <a:t> перерви у </a:t>
            </a:r>
            <a:r>
              <a:rPr lang="ru-RU" sz="1400" dirty="0" err="1"/>
              <a:t>роботі</a:t>
            </a:r>
            <a:r>
              <a:rPr lang="ru-RU" sz="1400" dirty="0"/>
              <a:t>), </a:t>
            </a:r>
            <a:r>
              <a:rPr lang="ru-RU" sz="1400" dirty="0" err="1"/>
              <a:t>зберігаються</a:t>
            </a:r>
            <a:r>
              <a:rPr lang="ru-RU" sz="1400" dirty="0"/>
              <a:t> </a:t>
            </a:r>
            <a:r>
              <a:rPr lang="ru-RU" sz="1400" dirty="0" err="1"/>
              <a:t>присвоєні</a:t>
            </a:r>
            <a:r>
              <a:rPr lang="ru-RU" sz="1400" dirty="0"/>
              <a:t>   за  результатами  </a:t>
            </a:r>
            <a:r>
              <a:rPr lang="ru-RU" sz="1400" dirty="0" err="1"/>
              <a:t>останньої</a:t>
            </a:r>
            <a:r>
              <a:rPr lang="ru-RU" sz="1400" dirty="0"/>
              <a:t>  </a:t>
            </a:r>
            <a:r>
              <a:rPr lang="ru-RU" sz="1400" dirty="0" err="1"/>
              <a:t>атестації</a:t>
            </a:r>
            <a:r>
              <a:rPr lang="ru-RU" sz="1400" dirty="0"/>
              <a:t> </a:t>
            </a:r>
            <a:r>
              <a:rPr lang="ru-RU" sz="1400" dirty="0" err="1"/>
              <a:t>кваліфікаційні</a:t>
            </a:r>
            <a:r>
              <a:rPr lang="ru-RU" sz="1400" dirty="0"/>
              <a:t> </a:t>
            </a:r>
            <a:r>
              <a:rPr lang="ru-RU" sz="1400" dirty="0" err="1"/>
              <a:t>категорії</a:t>
            </a:r>
            <a:r>
              <a:rPr lang="ru-RU" sz="1400" dirty="0"/>
              <a:t> та </a:t>
            </a:r>
            <a:r>
              <a:rPr lang="ru-RU" sz="1400" dirty="0" err="1"/>
              <a:t>педагогічні</a:t>
            </a:r>
            <a:r>
              <a:rPr lang="ru-RU" sz="1400" dirty="0"/>
              <a:t> </a:t>
            </a:r>
            <a:r>
              <a:rPr lang="ru-RU" sz="1400" dirty="0" err="1"/>
              <a:t>звання</a:t>
            </a:r>
            <a:r>
              <a:rPr lang="ru-RU" sz="1400" dirty="0"/>
              <a:t>. Атестація таких </a:t>
            </a:r>
            <a:r>
              <a:rPr lang="ru-RU" sz="1400" dirty="0" err="1"/>
              <a:t>працівників</a:t>
            </a:r>
            <a:r>
              <a:rPr lang="ru-RU" sz="1400" dirty="0"/>
              <a:t> </a:t>
            </a:r>
            <a:r>
              <a:rPr lang="ru-RU" sz="1400" dirty="0" err="1"/>
              <a:t>здійснюється</a:t>
            </a:r>
            <a:r>
              <a:rPr lang="ru-RU" sz="1400" dirty="0"/>
              <a:t> не </a:t>
            </a:r>
            <a:r>
              <a:rPr lang="ru-RU" sz="1400" dirty="0" err="1"/>
              <a:t>пізніше</a:t>
            </a:r>
            <a:r>
              <a:rPr lang="ru-RU" sz="1400" dirty="0"/>
              <a:t> </a:t>
            </a:r>
            <a:r>
              <a:rPr lang="ru-RU" sz="1400" dirty="0" err="1"/>
              <a:t>ніж</a:t>
            </a:r>
            <a:r>
              <a:rPr lang="ru-RU" sz="1400" dirty="0"/>
              <a:t> через два роки </a:t>
            </a:r>
            <a:r>
              <a:rPr lang="ru-RU" sz="1400" dirty="0" err="1"/>
              <a:t>після</a:t>
            </a:r>
            <a:r>
              <a:rPr lang="ru-RU" sz="1400" dirty="0"/>
              <a:t> </a:t>
            </a:r>
            <a:r>
              <a:rPr lang="ru-RU" sz="1400" dirty="0" err="1"/>
              <a:t>прийняття</a:t>
            </a:r>
            <a:r>
              <a:rPr lang="ru-RU" sz="1400" dirty="0"/>
              <a:t> </a:t>
            </a:r>
            <a:r>
              <a:rPr lang="ru-RU" sz="1400" dirty="0" err="1"/>
              <a:t>їх</a:t>
            </a:r>
            <a:r>
              <a:rPr lang="ru-RU" sz="1400" dirty="0"/>
              <a:t> на роботу.</a:t>
            </a:r>
          </a:p>
          <a:p>
            <a:pPr marL="127000" indent="0">
              <a:buNone/>
            </a:pPr>
            <a:endParaRPr lang="ru-RU" dirty="0"/>
          </a:p>
        </p:txBody>
      </p:sp>
      <p:sp>
        <p:nvSpPr>
          <p:cNvPr id="6" name="Номер слайда 5">
            <a:extLst>
              <a:ext uri="{FF2B5EF4-FFF2-40B4-BE49-F238E27FC236}">
                <a16:creationId xmlns:a16="http://schemas.microsoft.com/office/drawing/2014/main" id="{71C70D6C-E598-4B11-AB15-6A2F98EDD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7" name="Рисунок 6">
            <a:extLst>
              <a:ext uri="{FF2B5EF4-FFF2-40B4-BE49-F238E27FC236}">
                <a16:creationId xmlns:a16="http://schemas.microsoft.com/office/drawing/2014/main" id="{A0BFFA3A-12B1-4647-A0A0-C4AA8B5BCCEC}"/>
              </a:ext>
            </a:extLst>
          </p:cNvPr>
          <p:cNvPicPr>
            <a:picLocks noChangeAspect="1"/>
          </p:cNvPicPr>
          <p:nvPr/>
        </p:nvPicPr>
        <p:blipFill>
          <a:blip r:embed="rId2"/>
          <a:stretch>
            <a:fillRect/>
          </a:stretch>
        </p:blipFill>
        <p:spPr>
          <a:xfrm>
            <a:off x="6893791" y="326223"/>
            <a:ext cx="1983684" cy="2108683"/>
          </a:xfrm>
          <a:prstGeom prst="rect">
            <a:avLst/>
          </a:prstGeom>
        </p:spPr>
      </p:pic>
    </p:spTree>
    <p:extLst>
      <p:ext uri="{BB962C8B-B14F-4D97-AF65-F5344CB8AC3E}">
        <p14:creationId xmlns:p14="http://schemas.microsoft.com/office/powerpoint/2010/main" val="374797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E105-98DF-490C-8165-E6CF7BC92FB0}"/>
              </a:ext>
            </a:extLst>
          </p:cNvPr>
          <p:cNvSpPr>
            <a:spLocks noGrp="1"/>
          </p:cNvSpPr>
          <p:nvPr>
            <p:ph type="title"/>
          </p:nvPr>
        </p:nvSpPr>
        <p:spPr>
          <a:xfrm>
            <a:off x="358587" y="687033"/>
            <a:ext cx="6727395" cy="425583"/>
          </a:xfrm>
        </p:spPr>
        <p:txBody>
          <a:bodyPr/>
          <a:lstStyle/>
          <a:p>
            <a:r>
              <a:rPr lang="ru-RU" sz="2800" b="1" dirty="0">
                <a:effectLst>
                  <a:outerShdw blurRad="38100" dist="38100" dir="2700000" algn="tl">
                    <a:srgbClr val="000000">
                      <a:alpha val="43137"/>
                    </a:srgbClr>
                  </a:outerShdw>
                </a:effectLst>
              </a:rPr>
              <a:t>Атестація </a:t>
            </a:r>
            <a:r>
              <a:rPr lang="ru-RU" sz="2800" b="1" dirty="0" err="1">
                <a:effectLst>
                  <a:outerShdw blurRad="38100" dist="38100" dir="2700000" algn="tl">
                    <a:srgbClr val="000000">
                      <a:alpha val="43137"/>
                    </a:srgbClr>
                  </a:outerShdw>
                </a:effectLst>
              </a:rPr>
              <a:t>педагогічних</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працівників</a:t>
            </a:r>
            <a:br>
              <a:rPr lang="ru-RU" sz="2800" b="1" dirty="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4B145434-3DAB-49BC-9285-37633B88F026}"/>
              </a:ext>
            </a:extLst>
          </p:cNvPr>
          <p:cNvSpPr>
            <a:spLocks noGrp="1"/>
          </p:cNvSpPr>
          <p:nvPr>
            <p:ph type="body" idx="1"/>
          </p:nvPr>
        </p:nvSpPr>
        <p:spPr>
          <a:xfrm>
            <a:off x="5881337" y="2285212"/>
            <a:ext cx="3146122" cy="2711359"/>
          </a:xfrm>
        </p:spPr>
        <p:txBody>
          <a:bodyPr/>
          <a:lstStyle/>
          <a:p>
            <a:pPr marL="127000" indent="0">
              <a:buNone/>
            </a:pPr>
            <a:r>
              <a:rPr lang="ru-RU" dirty="0"/>
              <a:t>При </a:t>
            </a:r>
            <a:r>
              <a:rPr lang="ru-RU" dirty="0" err="1"/>
              <a:t>суміщенні</a:t>
            </a:r>
            <a:r>
              <a:rPr lang="ru-RU" dirty="0"/>
              <a:t> </a:t>
            </a:r>
            <a:r>
              <a:rPr lang="ru-RU" dirty="0" err="1"/>
              <a:t>працівниками</a:t>
            </a:r>
            <a:r>
              <a:rPr lang="ru-RU" dirty="0"/>
              <a:t> </a:t>
            </a:r>
            <a:r>
              <a:rPr lang="ru-RU" dirty="0" err="1"/>
              <a:t>педагогічних</a:t>
            </a:r>
            <a:r>
              <a:rPr lang="ru-RU" dirty="0"/>
              <a:t> посад в одному </a:t>
            </a:r>
            <a:r>
              <a:rPr lang="ru-RU" dirty="0" err="1"/>
              <a:t>навчальному</a:t>
            </a:r>
            <a:r>
              <a:rPr lang="ru-RU" dirty="0"/>
              <a:t> </a:t>
            </a:r>
            <a:r>
              <a:rPr lang="ru-RU" dirty="0" err="1"/>
              <a:t>закладі</a:t>
            </a:r>
            <a:r>
              <a:rPr lang="ru-RU" dirty="0"/>
              <a:t> </a:t>
            </a:r>
            <a:r>
              <a:rPr lang="ru-RU" dirty="0" err="1"/>
              <a:t>їх</a:t>
            </a:r>
            <a:r>
              <a:rPr lang="ru-RU" dirty="0"/>
              <a:t> </a:t>
            </a:r>
            <a:r>
              <a:rPr lang="ru-RU" dirty="0" err="1"/>
              <a:t>атестація</a:t>
            </a:r>
            <a:r>
              <a:rPr lang="ru-RU" dirty="0"/>
              <a:t> </a:t>
            </a:r>
            <a:r>
              <a:rPr lang="ru-RU" dirty="0" err="1"/>
              <a:t>здійснюється</a:t>
            </a:r>
            <a:r>
              <a:rPr lang="ru-RU" dirty="0"/>
              <a:t> з </a:t>
            </a:r>
            <a:r>
              <a:rPr lang="ru-RU" dirty="0" err="1"/>
              <a:t>кожної</a:t>
            </a:r>
            <a:r>
              <a:rPr lang="ru-RU" dirty="0"/>
              <a:t> </a:t>
            </a:r>
            <a:r>
              <a:rPr lang="ru-RU" dirty="0" err="1"/>
              <a:t>із</a:t>
            </a:r>
            <a:r>
              <a:rPr lang="ru-RU" dirty="0"/>
              <a:t> </a:t>
            </a:r>
            <a:r>
              <a:rPr lang="ru-RU" dirty="0" err="1"/>
              <a:t>займаних</a:t>
            </a:r>
            <a:r>
              <a:rPr lang="ru-RU" dirty="0"/>
              <a:t> посад. { Пункт </a:t>
            </a:r>
            <a:r>
              <a:rPr lang="ru-RU" dirty="0" err="1"/>
              <a:t>розділу</a:t>
            </a:r>
            <a:r>
              <a:rPr lang="ru-RU" dirty="0"/>
              <a:t> </a:t>
            </a:r>
            <a:r>
              <a:rPr lang="en-US" dirty="0"/>
              <a:t>III </a:t>
            </a:r>
            <a:r>
              <a:rPr lang="ru-RU" dirty="0" err="1"/>
              <a:t>доповнено</a:t>
            </a:r>
            <a:r>
              <a:rPr lang="ru-RU" dirty="0"/>
              <a:t> </a:t>
            </a:r>
            <a:r>
              <a:rPr lang="ru-RU" dirty="0" err="1"/>
              <a:t>абзацом</a:t>
            </a:r>
            <a:r>
              <a:rPr lang="ru-RU" dirty="0"/>
              <a:t> другим </a:t>
            </a:r>
            <a:r>
              <a:rPr lang="ru-RU" dirty="0" err="1"/>
              <a:t>згідно</a:t>
            </a:r>
            <a:r>
              <a:rPr lang="ru-RU" dirty="0"/>
              <a:t> з Наказом </a:t>
            </a:r>
            <a:r>
              <a:rPr lang="ru-RU" dirty="0" err="1"/>
              <a:t>Міністерства</a:t>
            </a:r>
            <a:r>
              <a:rPr lang="ru-RU" dirty="0"/>
              <a:t> </a:t>
            </a:r>
            <a:r>
              <a:rPr lang="ru-RU" dirty="0" err="1"/>
              <a:t>освіти</a:t>
            </a:r>
            <a:r>
              <a:rPr lang="ru-RU" dirty="0"/>
              <a:t> і науки, </a:t>
            </a:r>
            <a:r>
              <a:rPr lang="ru-RU" dirty="0" err="1"/>
              <a:t>молоді</a:t>
            </a:r>
            <a:r>
              <a:rPr lang="ru-RU" dirty="0"/>
              <a:t> та спорту </a:t>
            </a:r>
            <a:r>
              <a:rPr lang="en-US" dirty="0"/>
              <a:t>N 1473</a:t>
            </a:r>
            <a:br>
              <a:rPr lang="en-US" dirty="0"/>
            </a:br>
            <a:r>
              <a:rPr lang="en-US" dirty="0"/>
              <a:t>( z0014-12 ) </a:t>
            </a:r>
            <a:r>
              <a:rPr lang="ru-RU" dirty="0" err="1"/>
              <a:t>від</a:t>
            </a:r>
            <a:r>
              <a:rPr lang="ru-RU" dirty="0"/>
              <a:t> 20.12.2011 } </a:t>
            </a:r>
          </a:p>
        </p:txBody>
      </p:sp>
      <p:sp>
        <p:nvSpPr>
          <p:cNvPr id="4" name="Текст 3">
            <a:extLst>
              <a:ext uri="{FF2B5EF4-FFF2-40B4-BE49-F238E27FC236}">
                <a16:creationId xmlns:a16="http://schemas.microsoft.com/office/drawing/2014/main" id="{FB7C81D1-D92D-41E9-9E37-E58163665540}"/>
              </a:ext>
            </a:extLst>
          </p:cNvPr>
          <p:cNvSpPr>
            <a:spLocks noGrp="1"/>
          </p:cNvSpPr>
          <p:nvPr>
            <p:ph type="body" idx="2"/>
          </p:nvPr>
        </p:nvSpPr>
        <p:spPr>
          <a:xfrm>
            <a:off x="3119717" y="1226037"/>
            <a:ext cx="2611635" cy="3507328"/>
          </a:xfrm>
        </p:spPr>
        <p:txBody>
          <a:bodyPr/>
          <a:lstStyle/>
          <a:p>
            <a:pPr marL="127000" indent="0">
              <a:buNone/>
            </a:pPr>
            <a:r>
              <a:rPr lang="ru-RU" dirty="0"/>
              <a:t>Атестація </a:t>
            </a:r>
            <a:r>
              <a:rPr lang="ru-RU" dirty="0" err="1"/>
              <a:t>педагогічних</a:t>
            </a:r>
            <a:r>
              <a:rPr lang="ru-RU" dirty="0"/>
              <a:t> </a:t>
            </a:r>
            <a:r>
              <a:rPr lang="ru-RU" dirty="0" err="1"/>
              <a:t>працівників</a:t>
            </a:r>
            <a:r>
              <a:rPr lang="ru-RU" dirty="0"/>
              <a:t>, </a:t>
            </a:r>
            <a:r>
              <a:rPr lang="ru-RU" dirty="0" err="1"/>
              <a:t>які</a:t>
            </a:r>
            <a:r>
              <a:rPr lang="ru-RU" dirty="0"/>
              <a:t> за </a:t>
            </a:r>
            <a:r>
              <a:rPr lang="ru-RU" dirty="0" err="1"/>
              <a:t>основним</a:t>
            </a:r>
            <a:r>
              <a:rPr lang="ru-RU" dirty="0"/>
              <a:t> </a:t>
            </a:r>
            <a:r>
              <a:rPr lang="ru-RU" dirty="0" err="1"/>
              <a:t>місцем</a:t>
            </a:r>
            <a:r>
              <a:rPr lang="ru-RU" dirty="0"/>
              <a:t> </a:t>
            </a:r>
            <a:r>
              <a:rPr lang="ru-RU" dirty="0" err="1"/>
              <a:t>роботи</a:t>
            </a:r>
            <a:r>
              <a:rPr lang="ru-RU" dirty="0"/>
              <a:t> та у </a:t>
            </a:r>
            <a:r>
              <a:rPr lang="ru-RU" dirty="0" err="1"/>
              <a:t>навчальних</a:t>
            </a:r>
            <a:r>
              <a:rPr lang="ru-RU" dirty="0"/>
              <a:t> закладах, де вони </a:t>
            </a:r>
            <a:r>
              <a:rPr lang="ru-RU" dirty="0" err="1"/>
              <a:t>працюють</a:t>
            </a:r>
            <a:r>
              <a:rPr lang="ru-RU" dirty="0"/>
              <a:t> за </a:t>
            </a:r>
            <a:r>
              <a:rPr lang="ru-RU" dirty="0" err="1"/>
              <a:t>сумісництвом</a:t>
            </a:r>
            <a:r>
              <a:rPr lang="ru-RU" dirty="0"/>
              <a:t>, </a:t>
            </a:r>
            <a:r>
              <a:rPr lang="ru-RU" dirty="0" err="1"/>
              <a:t>обіймають</a:t>
            </a:r>
            <a:r>
              <a:rPr lang="ru-RU" dirty="0"/>
              <a:t> </a:t>
            </a:r>
            <a:r>
              <a:rPr lang="ru-RU" dirty="0" err="1"/>
              <a:t>однакові</a:t>
            </a:r>
            <a:r>
              <a:rPr lang="ru-RU" dirty="0"/>
              <a:t> посади, </a:t>
            </a:r>
            <a:r>
              <a:rPr lang="ru-RU" dirty="0" err="1"/>
              <a:t>здійснюється</a:t>
            </a:r>
            <a:r>
              <a:rPr lang="ru-RU" dirty="0"/>
              <a:t> за </a:t>
            </a:r>
            <a:r>
              <a:rPr lang="ru-RU" dirty="0" err="1"/>
              <a:t>основним</a:t>
            </a:r>
            <a:r>
              <a:rPr lang="ru-RU" dirty="0"/>
              <a:t> </a:t>
            </a:r>
            <a:r>
              <a:rPr lang="ru-RU" dirty="0" err="1"/>
              <a:t>місцем</a:t>
            </a:r>
            <a:r>
              <a:rPr lang="ru-RU" dirty="0"/>
              <a:t> </a:t>
            </a:r>
            <a:r>
              <a:rPr lang="ru-RU" dirty="0" err="1"/>
              <a:t>роботи</a:t>
            </a:r>
            <a:r>
              <a:rPr lang="ru-RU" dirty="0"/>
              <a:t>. { Пункт 3.23 </a:t>
            </a:r>
            <a:r>
              <a:rPr lang="ru-RU" dirty="0" err="1"/>
              <a:t>розділу</a:t>
            </a:r>
            <a:r>
              <a:rPr lang="ru-RU" dirty="0"/>
              <a:t> </a:t>
            </a:r>
            <a:r>
              <a:rPr lang="en-US" dirty="0"/>
              <a:t>III </a:t>
            </a:r>
            <a:r>
              <a:rPr lang="ru-RU" dirty="0" err="1"/>
              <a:t>доповнено</a:t>
            </a:r>
            <a:r>
              <a:rPr lang="ru-RU" dirty="0"/>
              <a:t> </a:t>
            </a:r>
            <a:r>
              <a:rPr lang="ru-RU" dirty="0" err="1"/>
              <a:t>новим</a:t>
            </a:r>
            <a:r>
              <a:rPr lang="ru-RU" dirty="0"/>
              <a:t> </a:t>
            </a:r>
            <a:r>
              <a:rPr lang="ru-RU" dirty="0" err="1"/>
              <a:t>абзацом</a:t>
            </a:r>
            <a:r>
              <a:rPr lang="ru-RU" dirty="0"/>
              <a:t> </a:t>
            </a:r>
            <a:r>
              <a:rPr lang="ru-RU" dirty="0" err="1"/>
              <a:t>згідно</a:t>
            </a:r>
            <a:r>
              <a:rPr lang="ru-RU" dirty="0"/>
              <a:t> з Наказом </a:t>
            </a:r>
            <a:r>
              <a:rPr lang="ru-RU" dirty="0" err="1"/>
              <a:t>Міністерства</a:t>
            </a:r>
            <a:r>
              <a:rPr lang="ru-RU" dirty="0"/>
              <a:t> </a:t>
            </a:r>
            <a:r>
              <a:rPr lang="ru-RU" dirty="0" err="1"/>
              <a:t>освіти</a:t>
            </a:r>
            <a:r>
              <a:rPr lang="ru-RU" dirty="0"/>
              <a:t> і науки </a:t>
            </a:r>
            <a:r>
              <a:rPr lang="en-US" dirty="0"/>
              <a:t>N 1135 ( z1417-13 ) </a:t>
            </a:r>
            <a:r>
              <a:rPr lang="ru-RU" dirty="0" err="1"/>
              <a:t>від</a:t>
            </a:r>
            <a:r>
              <a:rPr lang="ru-RU" dirty="0"/>
              <a:t> 08.08.2013 }.</a:t>
            </a:r>
          </a:p>
        </p:txBody>
      </p:sp>
      <p:sp>
        <p:nvSpPr>
          <p:cNvPr id="5" name="Текст 4">
            <a:extLst>
              <a:ext uri="{FF2B5EF4-FFF2-40B4-BE49-F238E27FC236}">
                <a16:creationId xmlns:a16="http://schemas.microsoft.com/office/drawing/2014/main" id="{CB9A75F3-321B-4776-972A-2EE1818D380A}"/>
              </a:ext>
            </a:extLst>
          </p:cNvPr>
          <p:cNvSpPr>
            <a:spLocks noGrp="1"/>
          </p:cNvSpPr>
          <p:nvPr>
            <p:ph type="body" idx="3"/>
          </p:nvPr>
        </p:nvSpPr>
        <p:spPr>
          <a:xfrm>
            <a:off x="116541" y="1226037"/>
            <a:ext cx="3003176" cy="3686622"/>
          </a:xfrm>
        </p:spPr>
        <p:txBody>
          <a:bodyPr/>
          <a:lstStyle/>
          <a:p>
            <a:pPr marL="127000" indent="0">
              <a:buNone/>
            </a:pPr>
            <a:r>
              <a:rPr lang="ru-RU" dirty="0"/>
              <a:t>Вчителі   та   </a:t>
            </a:r>
            <a:r>
              <a:rPr lang="ru-RU" dirty="0" err="1"/>
              <a:t>викладачі</a:t>
            </a:r>
            <a:r>
              <a:rPr lang="ru-RU" dirty="0"/>
              <a:t>,   </a:t>
            </a:r>
            <a:r>
              <a:rPr lang="ru-RU" dirty="0" err="1"/>
              <a:t>які</a:t>
            </a:r>
            <a:r>
              <a:rPr lang="ru-RU" dirty="0"/>
              <a:t>   </a:t>
            </a:r>
            <a:r>
              <a:rPr lang="ru-RU" dirty="0" err="1"/>
              <a:t>мають</a:t>
            </a:r>
            <a:r>
              <a:rPr lang="ru-RU" dirty="0"/>
              <a:t>   </a:t>
            </a:r>
            <a:r>
              <a:rPr lang="ru-RU" dirty="0" err="1"/>
              <a:t>педагогічне</a:t>
            </a:r>
            <a:r>
              <a:rPr lang="ru-RU" dirty="0"/>
              <a:t> </a:t>
            </a:r>
            <a:r>
              <a:rPr lang="ru-RU" dirty="0" err="1"/>
              <a:t>навантаження</a:t>
            </a:r>
            <a:r>
              <a:rPr lang="ru-RU" dirty="0"/>
              <a:t>  з  </a:t>
            </a:r>
            <a:r>
              <a:rPr lang="ru-RU" dirty="0" err="1"/>
              <a:t>кількох</a:t>
            </a:r>
            <a:r>
              <a:rPr lang="ru-RU" dirty="0"/>
              <a:t>  </a:t>
            </a:r>
            <a:r>
              <a:rPr lang="ru-RU" dirty="0" err="1"/>
              <a:t>предметів</a:t>
            </a:r>
            <a:r>
              <a:rPr lang="ru-RU" dirty="0"/>
              <a:t>,  </a:t>
            </a:r>
            <a:r>
              <a:rPr lang="ru-RU" dirty="0" err="1"/>
              <a:t>атестуються</a:t>
            </a:r>
            <a:r>
              <a:rPr lang="ru-RU" dirty="0"/>
              <a:t> з того предмета, </a:t>
            </a:r>
            <a:r>
              <a:rPr lang="ru-RU" dirty="0" err="1"/>
              <a:t>який</a:t>
            </a:r>
            <a:r>
              <a:rPr lang="ru-RU" dirty="0"/>
              <a:t>  </a:t>
            </a:r>
            <a:r>
              <a:rPr lang="ru-RU" dirty="0" err="1"/>
              <a:t>викладають</a:t>
            </a:r>
            <a:r>
              <a:rPr lang="ru-RU" dirty="0"/>
              <a:t>  за  </a:t>
            </a:r>
            <a:r>
              <a:rPr lang="ru-RU" dirty="0" err="1"/>
              <a:t>спеціальністю</a:t>
            </a:r>
            <a:r>
              <a:rPr lang="ru-RU" dirty="0"/>
              <a:t>.  У  </a:t>
            </a:r>
            <a:r>
              <a:rPr lang="ru-RU" dirty="0" err="1"/>
              <a:t>цьому</a:t>
            </a:r>
            <a:r>
              <a:rPr lang="ru-RU" dirty="0"/>
              <a:t>  </a:t>
            </a:r>
            <a:r>
              <a:rPr lang="ru-RU" dirty="0" err="1"/>
              <a:t>випадку</a:t>
            </a:r>
            <a:r>
              <a:rPr lang="ru-RU" dirty="0"/>
              <a:t>  </a:t>
            </a:r>
            <a:r>
              <a:rPr lang="ru-RU" dirty="0" err="1"/>
              <a:t>присвоєна</a:t>
            </a:r>
            <a:r>
              <a:rPr lang="ru-RU" dirty="0"/>
              <a:t> </a:t>
            </a:r>
            <a:r>
              <a:rPr lang="ru-RU" dirty="0" err="1"/>
              <a:t>кваліфікаційна</a:t>
            </a:r>
            <a:r>
              <a:rPr lang="ru-RU" dirty="0"/>
              <a:t>    </a:t>
            </a:r>
            <a:r>
              <a:rPr lang="ru-RU" dirty="0" err="1"/>
              <a:t>категорія</a:t>
            </a:r>
            <a:r>
              <a:rPr lang="ru-RU" dirty="0"/>
              <a:t>   </a:t>
            </a:r>
            <a:r>
              <a:rPr lang="ru-RU" dirty="0" err="1"/>
              <a:t>поширюється</a:t>
            </a:r>
            <a:r>
              <a:rPr lang="ru-RU" dirty="0"/>
              <a:t>   на   все   </a:t>
            </a:r>
            <a:r>
              <a:rPr lang="ru-RU" dirty="0" err="1"/>
              <a:t>педагогічне</a:t>
            </a:r>
            <a:r>
              <a:rPr lang="ru-RU" dirty="0"/>
              <a:t> </a:t>
            </a:r>
            <a:r>
              <a:rPr lang="ru-RU" dirty="0" err="1"/>
              <a:t>навантаження</a:t>
            </a:r>
            <a:r>
              <a:rPr lang="ru-RU" dirty="0"/>
              <a:t>.   </a:t>
            </a:r>
            <a:r>
              <a:rPr lang="ru-RU" dirty="0" err="1"/>
              <a:t>Необхідною</a:t>
            </a:r>
            <a:r>
              <a:rPr lang="ru-RU" dirty="0"/>
              <a:t>   </a:t>
            </a:r>
            <a:r>
              <a:rPr lang="ru-RU" dirty="0" err="1"/>
              <a:t>умовою</a:t>
            </a:r>
            <a:r>
              <a:rPr lang="ru-RU" dirty="0"/>
              <a:t>   при   </a:t>
            </a:r>
            <a:r>
              <a:rPr lang="ru-RU" dirty="0" err="1"/>
              <a:t>цьому</a:t>
            </a:r>
            <a:r>
              <a:rPr lang="ru-RU" dirty="0"/>
              <a:t>   є   </a:t>
            </a:r>
            <a:r>
              <a:rPr lang="ru-RU" dirty="0" err="1"/>
              <a:t>підвищення</a:t>
            </a:r>
            <a:r>
              <a:rPr lang="ru-RU" dirty="0"/>
              <a:t> </a:t>
            </a:r>
            <a:r>
              <a:rPr lang="ru-RU" dirty="0" err="1"/>
              <a:t>кваліфікації</a:t>
            </a:r>
            <a:r>
              <a:rPr lang="ru-RU" dirty="0"/>
              <a:t>  з  </a:t>
            </a:r>
            <a:r>
              <a:rPr lang="ru-RU" dirty="0" err="1"/>
              <a:t>предметів</a:t>
            </a:r>
            <a:r>
              <a:rPr lang="ru-RU" dirty="0"/>
              <a:t> </a:t>
            </a:r>
            <a:r>
              <a:rPr lang="ru-RU" dirty="0" err="1"/>
              <a:t>інваріантної</a:t>
            </a:r>
            <a:r>
              <a:rPr lang="ru-RU" dirty="0"/>
              <a:t> </a:t>
            </a:r>
            <a:r>
              <a:rPr lang="ru-RU" dirty="0" err="1"/>
              <a:t>складової</a:t>
            </a:r>
            <a:r>
              <a:rPr lang="ru-RU" dirty="0"/>
              <a:t>.</a:t>
            </a:r>
          </a:p>
        </p:txBody>
      </p:sp>
      <p:sp>
        <p:nvSpPr>
          <p:cNvPr id="6" name="Номер слайда 5">
            <a:extLst>
              <a:ext uri="{FF2B5EF4-FFF2-40B4-BE49-F238E27FC236}">
                <a16:creationId xmlns:a16="http://schemas.microsoft.com/office/drawing/2014/main" id="{71C70D6C-E598-4B11-AB15-6A2F98EDD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7" name="Рисунок 6">
            <a:extLst>
              <a:ext uri="{FF2B5EF4-FFF2-40B4-BE49-F238E27FC236}">
                <a16:creationId xmlns:a16="http://schemas.microsoft.com/office/drawing/2014/main" id="{A0BFFA3A-12B1-4647-A0A0-C4AA8B5BCCEC}"/>
              </a:ext>
            </a:extLst>
          </p:cNvPr>
          <p:cNvPicPr>
            <a:picLocks noChangeAspect="1"/>
          </p:cNvPicPr>
          <p:nvPr/>
        </p:nvPicPr>
        <p:blipFill>
          <a:blip r:embed="rId2"/>
          <a:stretch>
            <a:fillRect/>
          </a:stretch>
        </p:blipFill>
        <p:spPr>
          <a:xfrm>
            <a:off x="6893791" y="326223"/>
            <a:ext cx="1983684" cy="2108683"/>
          </a:xfrm>
          <a:prstGeom prst="rect">
            <a:avLst/>
          </a:prstGeom>
        </p:spPr>
      </p:pic>
    </p:spTree>
    <p:extLst>
      <p:ext uri="{BB962C8B-B14F-4D97-AF65-F5344CB8AC3E}">
        <p14:creationId xmlns:p14="http://schemas.microsoft.com/office/powerpoint/2010/main" val="1198166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E105-98DF-490C-8165-E6CF7BC92FB0}"/>
              </a:ext>
            </a:extLst>
          </p:cNvPr>
          <p:cNvSpPr>
            <a:spLocks noGrp="1"/>
          </p:cNvSpPr>
          <p:nvPr>
            <p:ph type="title"/>
          </p:nvPr>
        </p:nvSpPr>
        <p:spPr>
          <a:xfrm>
            <a:off x="403411" y="471880"/>
            <a:ext cx="5970496" cy="645377"/>
          </a:xfrm>
        </p:spPr>
        <p:txBody>
          <a:bodyPr/>
          <a:lstStyle/>
          <a:p>
            <a:r>
              <a:rPr lang="ru-RU" sz="2800" b="1" dirty="0">
                <a:effectLst>
                  <a:outerShdw blurRad="38100" dist="38100" dir="2700000" algn="tl">
                    <a:srgbClr val="000000">
                      <a:alpha val="43137"/>
                    </a:srgbClr>
                  </a:outerShdw>
                </a:effectLst>
              </a:rPr>
              <a:t>Порядок </a:t>
            </a:r>
            <a:r>
              <a:rPr lang="ru-RU" sz="2800" b="1" dirty="0" err="1">
                <a:effectLst>
                  <a:outerShdw blurRad="38100" dist="38100" dir="2700000" algn="tl">
                    <a:srgbClr val="000000">
                      <a:alpha val="43137"/>
                    </a:srgbClr>
                  </a:outerShdw>
                </a:effectLst>
              </a:rPr>
              <a:t>атестації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педагогічних</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працівників</a:t>
            </a:r>
            <a:br>
              <a:rPr lang="ru-RU" sz="2800" b="1" dirty="0">
                <a:effectLst>
                  <a:outerShdw blurRad="38100" dist="38100" dir="2700000" algn="tl">
                    <a:srgbClr val="000000">
                      <a:alpha val="43137"/>
                    </a:srgbClr>
                  </a:outerShdw>
                </a:effectLst>
              </a:rPr>
            </a:br>
            <a:br>
              <a:rPr lang="ru-RU" sz="2800" b="1" dirty="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4B145434-3DAB-49BC-9285-37633B88F026}"/>
              </a:ext>
            </a:extLst>
          </p:cNvPr>
          <p:cNvSpPr>
            <a:spLocks noGrp="1"/>
          </p:cNvSpPr>
          <p:nvPr>
            <p:ph type="body" idx="1"/>
          </p:nvPr>
        </p:nvSpPr>
        <p:spPr>
          <a:xfrm>
            <a:off x="5731353" y="2276247"/>
            <a:ext cx="3146122" cy="2711359"/>
          </a:xfrm>
        </p:spPr>
        <p:txBody>
          <a:bodyPr/>
          <a:lstStyle/>
          <a:p>
            <a:pPr marL="127000" indent="0">
              <a:buNone/>
            </a:pPr>
            <a:r>
              <a:rPr lang="ru-RU" dirty="0"/>
              <a:t>До </a:t>
            </a:r>
            <a:r>
              <a:rPr lang="ru-RU" b="1" i="1" u="sng" dirty="0"/>
              <a:t>20 </a:t>
            </a:r>
            <a:r>
              <a:rPr lang="ru-RU" b="1" i="1" u="sng" dirty="0" err="1"/>
              <a:t>жовтня</a:t>
            </a:r>
            <a:r>
              <a:rPr lang="ru-RU" dirty="0"/>
              <a:t> </a:t>
            </a:r>
            <a:r>
              <a:rPr lang="ru-RU" dirty="0" err="1"/>
              <a:t>атестаційна</a:t>
            </a:r>
            <a:r>
              <a:rPr lang="ru-RU" dirty="0"/>
              <a:t> </a:t>
            </a:r>
            <a:r>
              <a:rPr lang="ru-RU" dirty="0" err="1"/>
              <a:t>комісія</a:t>
            </a:r>
            <a:r>
              <a:rPr lang="ru-RU" dirty="0"/>
              <a:t> </a:t>
            </a:r>
            <a:r>
              <a:rPr lang="ru-RU" dirty="0" err="1"/>
              <a:t>затверджує</a:t>
            </a:r>
            <a:r>
              <a:rPr lang="ru-RU" dirty="0"/>
              <a:t> списки </a:t>
            </a:r>
            <a:r>
              <a:rPr lang="ru-RU" dirty="0" err="1"/>
              <a:t>педагогічних</a:t>
            </a:r>
            <a:r>
              <a:rPr lang="ru-RU" dirty="0"/>
              <a:t> </a:t>
            </a:r>
            <a:r>
              <a:rPr lang="ru-RU" dirty="0" err="1"/>
              <a:t>працівників</a:t>
            </a:r>
            <a:r>
              <a:rPr lang="ru-RU" dirty="0"/>
              <a:t>, </a:t>
            </a:r>
            <a:r>
              <a:rPr lang="ru-RU" dirty="0" err="1"/>
              <a:t>які</a:t>
            </a:r>
            <a:r>
              <a:rPr lang="ru-RU" dirty="0"/>
              <a:t> </a:t>
            </a:r>
            <a:r>
              <a:rPr lang="ru-RU" dirty="0" err="1"/>
              <a:t>атестуються</a:t>
            </a:r>
            <a:r>
              <a:rPr lang="ru-RU" dirty="0"/>
              <a:t>, </a:t>
            </a:r>
            <a:r>
              <a:rPr lang="ru-RU" dirty="0" err="1"/>
              <a:t>графік</a:t>
            </a:r>
            <a:r>
              <a:rPr lang="ru-RU" dirty="0"/>
              <a:t> </a:t>
            </a:r>
            <a:r>
              <a:rPr lang="ru-RU" dirty="0" err="1"/>
              <a:t>роботи</a:t>
            </a:r>
            <a:r>
              <a:rPr lang="ru-RU" dirty="0"/>
              <a:t> </a:t>
            </a:r>
            <a:r>
              <a:rPr lang="ru-RU" dirty="0" err="1"/>
              <a:t>атестаційної</a:t>
            </a:r>
            <a:r>
              <a:rPr lang="ru-RU" dirty="0"/>
              <a:t> </a:t>
            </a:r>
            <a:r>
              <a:rPr lang="ru-RU" dirty="0" err="1"/>
              <a:t>комісії</a:t>
            </a:r>
            <a:r>
              <a:rPr lang="ru-RU" dirty="0"/>
              <a:t>, </a:t>
            </a:r>
            <a:r>
              <a:rPr lang="ru-RU" dirty="0" err="1"/>
              <a:t>приймає</a:t>
            </a:r>
            <a:r>
              <a:rPr lang="ru-RU" dirty="0"/>
              <a:t> </a:t>
            </a:r>
            <a:r>
              <a:rPr lang="ru-RU" dirty="0" err="1"/>
              <a:t>рішення</a:t>
            </a:r>
            <a:r>
              <a:rPr lang="ru-RU" dirty="0"/>
              <a:t> </a:t>
            </a:r>
            <a:r>
              <a:rPr lang="ru-RU" dirty="0" err="1"/>
              <a:t>щодо</a:t>
            </a:r>
            <a:r>
              <a:rPr lang="ru-RU" dirty="0"/>
              <a:t> </a:t>
            </a:r>
            <a:r>
              <a:rPr lang="ru-RU" dirty="0" err="1"/>
              <a:t>перенесення</a:t>
            </a:r>
            <a:r>
              <a:rPr lang="ru-RU" dirty="0"/>
              <a:t> строку </a:t>
            </a:r>
            <a:r>
              <a:rPr lang="ru-RU" dirty="0" err="1"/>
              <a:t>чергової</a:t>
            </a:r>
            <a:r>
              <a:rPr lang="ru-RU" dirty="0"/>
              <a:t> </a:t>
            </a:r>
            <a:r>
              <a:rPr lang="ru-RU" dirty="0" err="1"/>
              <a:t>атестації</a:t>
            </a:r>
            <a:r>
              <a:rPr lang="ru-RU" dirty="0"/>
              <a:t>. </a:t>
            </a:r>
            <a:r>
              <a:rPr lang="ru-RU" dirty="0" err="1"/>
              <a:t>Працівники</a:t>
            </a:r>
            <a:r>
              <a:rPr lang="ru-RU" dirty="0"/>
              <a:t>, </a:t>
            </a:r>
            <a:r>
              <a:rPr lang="ru-RU" dirty="0" err="1"/>
              <a:t>що</a:t>
            </a:r>
            <a:r>
              <a:rPr lang="ru-RU" dirty="0"/>
              <a:t> </a:t>
            </a:r>
            <a:r>
              <a:rPr lang="ru-RU" dirty="0" err="1"/>
              <a:t>атестуються</a:t>
            </a:r>
            <a:r>
              <a:rPr lang="ru-RU" dirty="0"/>
              <a:t>, </a:t>
            </a:r>
            <a:r>
              <a:rPr lang="ru-RU" dirty="0" err="1"/>
              <a:t>ознайомлюються</a:t>
            </a:r>
            <a:r>
              <a:rPr lang="ru-RU" dirty="0"/>
              <a:t> з </a:t>
            </a:r>
            <a:r>
              <a:rPr lang="ru-RU" dirty="0" err="1"/>
              <a:t>графіком</a:t>
            </a:r>
            <a:r>
              <a:rPr lang="ru-RU" dirty="0"/>
              <a:t> </a:t>
            </a:r>
            <a:r>
              <a:rPr lang="ru-RU" dirty="0" err="1"/>
              <a:t>проведення</a:t>
            </a:r>
            <a:r>
              <a:rPr lang="ru-RU" dirty="0"/>
              <a:t> </a:t>
            </a:r>
            <a:r>
              <a:rPr lang="ru-RU" dirty="0" err="1"/>
              <a:t>атестації</a:t>
            </a:r>
            <a:r>
              <a:rPr lang="ru-RU" dirty="0"/>
              <a:t> </a:t>
            </a:r>
            <a:r>
              <a:rPr lang="ru-RU" dirty="0" err="1"/>
              <a:t>під</a:t>
            </a:r>
            <a:r>
              <a:rPr lang="ru-RU" dirty="0"/>
              <a:t> </a:t>
            </a:r>
            <a:r>
              <a:rPr lang="ru-RU" dirty="0" err="1"/>
              <a:t>підпис</a:t>
            </a:r>
            <a:r>
              <a:rPr lang="ru-RU" dirty="0"/>
              <a:t>.</a:t>
            </a:r>
          </a:p>
        </p:txBody>
      </p:sp>
      <p:sp>
        <p:nvSpPr>
          <p:cNvPr id="4" name="Текст 3">
            <a:extLst>
              <a:ext uri="{FF2B5EF4-FFF2-40B4-BE49-F238E27FC236}">
                <a16:creationId xmlns:a16="http://schemas.microsoft.com/office/drawing/2014/main" id="{FB7C81D1-D92D-41E9-9E37-E58163665540}"/>
              </a:ext>
            </a:extLst>
          </p:cNvPr>
          <p:cNvSpPr>
            <a:spLocks noGrp="1"/>
          </p:cNvSpPr>
          <p:nvPr>
            <p:ph type="body" idx="2"/>
          </p:nvPr>
        </p:nvSpPr>
        <p:spPr>
          <a:xfrm>
            <a:off x="2073262" y="1117257"/>
            <a:ext cx="3729609" cy="3770534"/>
          </a:xfrm>
        </p:spPr>
        <p:txBody>
          <a:bodyPr/>
          <a:lstStyle/>
          <a:p>
            <a:pPr marL="127000" indent="0">
              <a:buNone/>
            </a:pPr>
            <a:r>
              <a:rPr lang="ru-RU" dirty="0"/>
              <a:t>До </a:t>
            </a:r>
            <a:r>
              <a:rPr lang="ru-RU" b="1" i="1" u="sng" dirty="0"/>
              <a:t>10 </a:t>
            </a:r>
            <a:r>
              <a:rPr lang="ru-RU" b="1" i="1" u="sng" dirty="0" err="1"/>
              <a:t>жовтня</a:t>
            </a:r>
            <a:r>
              <a:rPr lang="ru-RU" b="1" i="1" u="sng" dirty="0"/>
              <a:t> </a:t>
            </a:r>
            <a:r>
              <a:rPr lang="ru-RU" dirty="0" err="1"/>
              <a:t>керівники</a:t>
            </a:r>
            <a:r>
              <a:rPr lang="ru-RU" dirty="0"/>
              <a:t> </a:t>
            </a:r>
            <a:r>
              <a:rPr lang="ru-RU" dirty="0" err="1"/>
              <a:t>навчальних</a:t>
            </a:r>
            <a:r>
              <a:rPr lang="ru-RU" dirty="0"/>
              <a:t> та </a:t>
            </a:r>
            <a:r>
              <a:rPr lang="ru-RU" dirty="0" err="1"/>
              <a:t>інших</a:t>
            </a:r>
            <a:r>
              <a:rPr lang="ru-RU" dirty="0"/>
              <a:t> </a:t>
            </a:r>
            <a:r>
              <a:rPr lang="ru-RU" dirty="0" err="1"/>
              <a:t>закладів</a:t>
            </a:r>
            <a:r>
              <a:rPr lang="ru-RU" dirty="0"/>
              <a:t>, </a:t>
            </a:r>
            <a:r>
              <a:rPr lang="ru-RU" dirty="0" err="1"/>
              <a:t>подають</a:t>
            </a:r>
            <a:r>
              <a:rPr lang="ru-RU" dirty="0"/>
              <a:t> до </a:t>
            </a:r>
            <a:r>
              <a:rPr lang="ru-RU" dirty="0" err="1"/>
              <a:t>відповідних</a:t>
            </a:r>
            <a:r>
              <a:rPr lang="ru-RU" dirty="0"/>
              <a:t> </a:t>
            </a:r>
            <a:r>
              <a:rPr lang="ru-RU" dirty="0" err="1"/>
              <a:t>атестаційних</a:t>
            </a:r>
            <a:r>
              <a:rPr lang="ru-RU" dirty="0"/>
              <a:t> </a:t>
            </a:r>
            <a:r>
              <a:rPr lang="ru-RU" dirty="0" err="1"/>
              <a:t>комісій</a:t>
            </a:r>
            <a:r>
              <a:rPr lang="ru-RU" dirty="0"/>
              <a:t> списки </a:t>
            </a:r>
            <a:r>
              <a:rPr lang="ru-RU" dirty="0" err="1"/>
              <a:t>педагогічних</a:t>
            </a:r>
            <a:r>
              <a:rPr lang="ru-RU" dirty="0"/>
              <a:t> </a:t>
            </a:r>
            <a:r>
              <a:rPr lang="ru-RU" dirty="0" err="1"/>
              <a:t>працівників</a:t>
            </a:r>
            <a:r>
              <a:rPr lang="ru-RU" dirty="0"/>
              <a:t>, </a:t>
            </a:r>
            <a:r>
              <a:rPr lang="ru-RU" dirty="0" err="1"/>
              <a:t>які</a:t>
            </a:r>
            <a:r>
              <a:rPr lang="ru-RU" dirty="0"/>
              <a:t> </a:t>
            </a:r>
            <a:r>
              <a:rPr lang="ru-RU" dirty="0" err="1"/>
              <a:t>підлягають</a:t>
            </a:r>
            <a:r>
              <a:rPr lang="ru-RU" dirty="0"/>
              <a:t> </a:t>
            </a:r>
            <a:r>
              <a:rPr lang="ru-RU" dirty="0" err="1"/>
              <a:t>черговій</a:t>
            </a:r>
            <a:r>
              <a:rPr lang="ru-RU" dirty="0"/>
              <a:t> </a:t>
            </a:r>
            <a:r>
              <a:rPr lang="ru-RU" dirty="0" err="1"/>
              <a:t>атестації</a:t>
            </a:r>
            <a:r>
              <a:rPr lang="ru-RU" dirty="0"/>
              <a:t>. У </a:t>
            </a:r>
            <a:r>
              <a:rPr lang="ru-RU" dirty="0" err="1"/>
              <a:t>цей</a:t>
            </a:r>
            <a:r>
              <a:rPr lang="ru-RU" dirty="0"/>
              <a:t> </a:t>
            </a:r>
            <a:r>
              <a:rPr lang="ru-RU" dirty="0" err="1"/>
              <a:t>самий</a:t>
            </a:r>
            <a:r>
              <a:rPr lang="ru-RU" dirty="0"/>
              <a:t> строк до </a:t>
            </a:r>
            <a:r>
              <a:rPr lang="ru-RU" dirty="0" err="1"/>
              <a:t>атестаційних</a:t>
            </a:r>
            <a:r>
              <a:rPr lang="ru-RU" dirty="0"/>
              <a:t> </a:t>
            </a:r>
            <a:r>
              <a:rPr lang="ru-RU" dirty="0" err="1"/>
              <a:t>комісій</a:t>
            </a:r>
            <a:r>
              <a:rPr lang="ru-RU" dirty="0"/>
              <a:t> </a:t>
            </a:r>
            <a:r>
              <a:rPr lang="ru-RU" dirty="0" err="1"/>
              <a:t>подаються</a:t>
            </a:r>
            <a:r>
              <a:rPr lang="ru-RU" dirty="0"/>
              <a:t> заяви </a:t>
            </a:r>
            <a:r>
              <a:rPr lang="ru-RU" dirty="0" err="1"/>
              <a:t>педагогічних</a:t>
            </a:r>
            <a:r>
              <a:rPr lang="ru-RU" dirty="0"/>
              <a:t> </a:t>
            </a:r>
            <a:r>
              <a:rPr lang="ru-RU" dirty="0" err="1"/>
              <a:t>працівників</a:t>
            </a:r>
            <a:r>
              <a:rPr lang="ru-RU" dirty="0"/>
              <a:t> про </a:t>
            </a:r>
            <a:r>
              <a:rPr lang="ru-RU" dirty="0" err="1"/>
              <a:t>позачергову</a:t>
            </a:r>
            <a:r>
              <a:rPr lang="ru-RU" dirty="0"/>
              <a:t> </a:t>
            </a:r>
            <a:r>
              <a:rPr lang="ru-RU" dirty="0" err="1"/>
              <a:t>атестацію</a:t>
            </a:r>
            <a:r>
              <a:rPr lang="ru-RU" dirty="0"/>
              <a:t>, про </a:t>
            </a:r>
            <a:r>
              <a:rPr lang="ru-RU" dirty="0" err="1"/>
              <a:t>перенесення</a:t>
            </a:r>
            <a:r>
              <a:rPr lang="ru-RU" dirty="0"/>
              <a:t> строку </a:t>
            </a:r>
            <a:r>
              <a:rPr lang="ru-RU" dirty="0" err="1"/>
              <a:t>атестації</a:t>
            </a:r>
            <a:r>
              <a:rPr lang="ru-RU" dirty="0"/>
              <a:t>, </a:t>
            </a:r>
            <a:r>
              <a:rPr lang="ru-RU" dirty="0" err="1"/>
              <a:t>подання</a:t>
            </a:r>
            <a:r>
              <a:rPr lang="ru-RU" dirty="0"/>
              <a:t> </a:t>
            </a:r>
            <a:r>
              <a:rPr lang="ru-RU" dirty="0" err="1"/>
              <a:t>керівника</a:t>
            </a:r>
            <a:r>
              <a:rPr lang="ru-RU" dirty="0"/>
              <a:t> </a:t>
            </a:r>
            <a:r>
              <a:rPr lang="ru-RU" dirty="0" err="1"/>
              <a:t>або</a:t>
            </a:r>
            <a:r>
              <a:rPr lang="ru-RU" dirty="0"/>
              <a:t> </a:t>
            </a:r>
            <a:r>
              <a:rPr lang="ru-RU" dirty="0" err="1"/>
              <a:t>педагогічної</a:t>
            </a:r>
            <a:r>
              <a:rPr lang="ru-RU" dirty="0"/>
              <a:t> ради закладу про </a:t>
            </a:r>
            <a:r>
              <a:rPr lang="ru-RU" dirty="0" err="1"/>
              <a:t>присвоєння</a:t>
            </a:r>
            <a:r>
              <a:rPr lang="ru-RU" dirty="0"/>
              <a:t> </a:t>
            </a:r>
            <a:r>
              <a:rPr lang="ru-RU" dirty="0" err="1"/>
              <a:t>працівнику</a:t>
            </a:r>
            <a:r>
              <a:rPr lang="ru-RU" dirty="0"/>
              <a:t> </a:t>
            </a:r>
            <a:r>
              <a:rPr lang="ru-RU" dirty="0" err="1"/>
              <a:t>кваліфікаційної</a:t>
            </a:r>
            <a:r>
              <a:rPr lang="ru-RU" dirty="0"/>
              <a:t> </a:t>
            </a:r>
            <a:r>
              <a:rPr lang="ru-RU" dirty="0" err="1"/>
              <a:t>категорії</a:t>
            </a:r>
            <a:r>
              <a:rPr lang="ru-RU" dirty="0"/>
              <a:t>, </a:t>
            </a:r>
            <a:r>
              <a:rPr lang="ru-RU" dirty="0" err="1"/>
              <a:t>педагогічного</a:t>
            </a:r>
            <a:r>
              <a:rPr lang="ru-RU" dirty="0"/>
              <a:t> </a:t>
            </a:r>
            <a:r>
              <a:rPr lang="ru-RU" dirty="0" err="1"/>
              <a:t>звання</a:t>
            </a:r>
            <a:r>
              <a:rPr lang="ru-RU" dirty="0"/>
              <a:t>.</a:t>
            </a:r>
          </a:p>
        </p:txBody>
      </p:sp>
      <p:sp>
        <p:nvSpPr>
          <p:cNvPr id="5" name="Текст 4">
            <a:extLst>
              <a:ext uri="{FF2B5EF4-FFF2-40B4-BE49-F238E27FC236}">
                <a16:creationId xmlns:a16="http://schemas.microsoft.com/office/drawing/2014/main" id="{CB9A75F3-321B-4776-972A-2EE1818D380A}"/>
              </a:ext>
            </a:extLst>
          </p:cNvPr>
          <p:cNvSpPr>
            <a:spLocks noGrp="1"/>
          </p:cNvSpPr>
          <p:nvPr>
            <p:ph type="body" idx="3"/>
          </p:nvPr>
        </p:nvSpPr>
        <p:spPr>
          <a:xfrm>
            <a:off x="116541" y="1143043"/>
            <a:ext cx="1956721" cy="3770533"/>
          </a:xfrm>
        </p:spPr>
        <p:txBody>
          <a:bodyPr/>
          <a:lstStyle/>
          <a:p>
            <a:pPr marL="127000" indent="0">
              <a:buNone/>
            </a:pPr>
            <a:r>
              <a:rPr lang="ru-RU" dirty="0"/>
              <a:t>Щороку до </a:t>
            </a:r>
            <a:r>
              <a:rPr lang="ru-RU" b="1" i="1" u="sng" dirty="0"/>
              <a:t>20 вересня</a:t>
            </a:r>
            <a:r>
              <a:rPr lang="ru-RU" dirty="0"/>
              <a:t> для </a:t>
            </a:r>
            <a:r>
              <a:rPr lang="ru-RU" dirty="0" err="1"/>
              <a:t>організації</a:t>
            </a:r>
            <a:r>
              <a:rPr lang="ru-RU" dirty="0"/>
              <a:t> та </a:t>
            </a:r>
            <a:r>
              <a:rPr lang="ru-RU" dirty="0" err="1"/>
              <a:t>проведення</a:t>
            </a:r>
            <a:r>
              <a:rPr lang="ru-RU" dirty="0"/>
              <a:t> </a:t>
            </a:r>
            <a:r>
              <a:rPr lang="ru-RU" dirty="0" err="1"/>
              <a:t>атестації</a:t>
            </a:r>
            <a:r>
              <a:rPr lang="ru-RU" dirty="0"/>
              <a:t> </a:t>
            </a:r>
            <a:r>
              <a:rPr lang="ru-RU" dirty="0" err="1"/>
              <a:t>педагогічних</a:t>
            </a:r>
            <a:r>
              <a:rPr lang="ru-RU" dirty="0"/>
              <a:t> </a:t>
            </a:r>
            <a:r>
              <a:rPr lang="ru-RU" dirty="0" err="1"/>
              <a:t>працівників</a:t>
            </a:r>
            <a:r>
              <a:rPr lang="ru-RU" dirty="0"/>
              <a:t> у </a:t>
            </a:r>
            <a:r>
              <a:rPr lang="ru-RU" dirty="0" err="1"/>
              <a:t>навчальних</a:t>
            </a:r>
            <a:r>
              <a:rPr lang="ru-RU" dirty="0"/>
              <a:t> та </a:t>
            </a:r>
            <a:r>
              <a:rPr lang="ru-RU" dirty="0" err="1"/>
              <a:t>інших</a:t>
            </a:r>
            <a:r>
              <a:rPr lang="ru-RU" dirty="0"/>
              <a:t> закладах, органах </a:t>
            </a:r>
            <a:r>
              <a:rPr lang="ru-RU" dirty="0" err="1"/>
              <a:t>управління</a:t>
            </a:r>
            <a:r>
              <a:rPr lang="ru-RU" dirty="0"/>
              <a:t> </a:t>
            </a:r>
            <a:r>
              <a:rPr lang="ru-RU" dirty="0" err="1"/>
              <a:t>освітою</a:t>
            </a:r>
            <a:r>
              <a:rPr lang="ru-RU" dirty="0"/>
              <a:t> </a:t>
            </a:r>
            <a:r>
              <a:rPr lang="ru-RU" dirty="0" err="1"/>
              <a:t>створюються</a:t>
            </a:r>
            <a:r>
              <a:rPr lang="ru-RU" dirty="0"/>
              <a:t> </a:t>
            </a:r>
            <a:r>
              <a:rPr lang="ru-RU" dirty="0" err="1"/>
              <a:t>атестаційні</a:t>
            </a:r>
            <a:r>
              <a:rPr lang="ru-RU" dirty="0"/>
              <a:t> </a:t>
            </a:r>
            <a:r>
              <a:rPr lang="ru-RU" dirty="0" err="1"/>
              <a:t>комісії</a:t>
            </a:r>
            <a:r>
              <a:rPr lang="ru-RU" dirty="0"/>
              <a:t> </a:t>
            </a:r>
            <a:r>
              <a:rPr lang="en-US" dirty="0"/>
              <a:t>I, II </a:t>
            </a:r>
            <a:r>
              <a:rPr lang="ru-RU" dirty="0"/>
              <a:t>і </a:t>
            </a:r>
            <a:r>
              <a:rPr lang="en-US" dirty="0"/>
              <a:t>III </a:t>
            </a:r>
            <a:r>
              <a:rPr lang="ru-RU" dirty="0" err="1"/>
              <a:t>рівнів</a:t>
            </a:r>
            <a:r>
              <a:rPr lang="ru-RU" dirty="0"/>
              <a:t>.</a:t>
            </a:r>
          </a:p>
        </p:txBody>
      </p:sp>
      <p:sp>
        <p:nvSpPr>
          <p:cNvPr id="6" name="Номер слайда 5">
            <a:extLst>
              <a:ext uri="{FF2B5EF4-FFF2-40B4-BE49-F238E27FC236}">
                <a16:creationId xmlns:a16="http://schemas.microsoft.com/office/drawing/2014/main" id="{71C70D6C-E598-4B11-AB15-6A2F98EDD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7" name="Рисунок 6">
            <a:extLst>
              <a:ext uri="{FF2B5EF4-FFF2-40B4-BE49-F238E27FC236}">
                <a16:creationId xmlns:a16="http://schemas.microsoft.com/office/drawing/2014/main" id="{A0BFFA3A-12B1-4647-A0A0-C4AA8B5BCCEC}"/>
              </a:ext>
            </a:extLst>
          </p:cNvPr>
          <p:cNvPicPr>
            <a:picLocks noChangeAspect="1"/>
          </p:cNvPicPr>
          <p:nvPr/>
        </p:nvPicPr>
        <p:blipFill>
          <a:blip r:embed="rId2"/>
          <a:stretch>
            <a:fillRect/>
          </a:stretch>
        </p:blipFill>
        <p:spPr>
          <a:xfrm>
            <a:off x="6893791" y="326223"/>
            <a:ext cx="1983684" cy="2108683"/>
          </a:xfrm>
          <a:prstGeom prst="rect">
            <a:avLst/>
          </a:prstGeom>
        </p:spPr>
      </p:pic>
    </p:spTree>
    <p:extLst>
      <p:ext uri="{BB962C8B-B14F-4D97-AF65-F5344CB8AC3E}">
        <p14:creationId xmlns:p14="http://schemas.microsoft.com/office/powerpoint/2010/main" val="1372092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E105-98DF-490C-8165-E6CF7BC92FB0}"/>
              </a:ext>
            </a:extLst>
          </p:cNvPr>
          <p:cNvSpPr>
            <a:spLocks noGrp="1"/>
          </p:cNvSpPr>
          <p:nvPr>
            <p:ph type="title"/>
          </p:nvPr>
        </p:nvSpPr>
        <p:spPr>
          <a:xfrm>
            <a:off x="403411" y="471880"/>
            <a:ext cx="5970496" cy="645377"/>
          </a:xfrm>
        </p:spPr>
        <p:txBody>
          <a:bodyPr/>
          <a:lstStyle/>
          <a:p>
            <a:r>
              <a:rPr lang="ru-RU" sz="2800" b="1" dirty="0">
                <a:effectLst>
                  <a:outerShdw blurRad="38100" dist="38100" dir="2700000" algn="tl">
                    <a:srgbClr val="000000">
                      <a:alpha val="43137"/>
                    </a:srgbClr>
                  </a:outerShdw>
                </a:effectLst>
              </a:rPr>
              <a:t>Порядок </a:t>
            </a:r>
            <a:r>
              <a:rPr lang="ru-RU" sz="2800" b="1" dirty="0" err="1">
                <a:effectLst>
                  <a:outerShdw blurRad="38100" dist="38100" dir="2700000" algn="tl">
                    <a:srgbClr val="000000">
                      <a:alpha val="43137"/>
                    </a:srgbClr>
                  </a:outerShdw>
                </a:effectLst>
              </a:rPr>
              <a:t>атестації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педагогічних</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працівників</a:t>
            </a:r>
            <a:br>
              <a:rPr lang="ru-RU" sz="2800" b="1" dirty="0">
                <a:effectLst>
                  <a:outerShdw blurRad="38100" dist="38100" dir="2700000" algn="tl">
                    <a:srgbClr val="000000">
                      <a:alpha val="43137"/>
                    </a:srgbClr>
                  </a:outerShdw>
                </a:effectLst>
              </a:rPr>
            </a:br>
            <a:br>
              <a:rPr lang="ru-RU" sz="2800" b="1" dirty="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4B145434-3DAB-49BC-9285-37633B88F026}"/>
              </a:ext>
            </a:extLst>
          </p:cNvPr>
          <p:cNvSpPr>
            <a:spLocks noGrp="1"/>
          </p:cNvSpPr>
          <p:nvPr>
            <p:ph type="body" idx="1"/>
          </p:nvPr>
        </p:nvSpPr>
        <p:spPr>
          <a:xfrm>
            <a:off x="6436660" y="2543998"/>
            <a:ext cx="2342204" cy="2549056"/>
          </a:xfrm>
        </p:spPr>
        <p:txBody>
          <a:bodyPr/>
          <a:lstStyle/>
          <a:p>
            <a:pPr marL="127000" indent="0">
              <a:buNone/>
            </a:pPr>
            <a:r>
              <a:rPr lang="ru-RU" sz="1200" dirty="0"/>
              <a:t> На кожного </a:t>
            </a:r>
            <a:r>
              <a:rPr lang="ru-RU" sz="1200" dirty="0" err="1"/>
              <a:t>педагогічного</a:t>
            </a:r>
            <a:r>
              <a:rPr lang="ru-RU" sz="1200" dirty="0"/>
              <a:t> </a:t>
            </a:r>
            <a:r>
              <a:rPr lang="ru-RU" sz="1200" dirty="0" err="1"/>
              <a:t>працівника</a:t>
            </a:r>
            <a:r>
              <a:rPr lang="ru-RU" sz="1200" dirty="0"/>
              <a:t>, </a:t>
            </a:r>
            <a:r>
              <a:rPr lang="ru-RU" sz="1200" dirty="0" err="1"/>
              <a:t>який</a:t>
            </a:r>
            <a:r>
              <a:rPr lang="ru-RU" sz="1200" dirty="0"/>
              <a:t> </a:t>
            </a:r>
            <a:r>
              <a:rPr lang="ru-RU" sz="1200" dirty="0" err="1"/>
              <a:t>атестується</a:t>
            </a:r>
            <a:r>
              <a:rPr lang="ru-RU" sz="1200" dirty="0"/>
              <a:t>, </a:t>
            </a:r>
            <a:r>
              <a:rPr lang="ru-RU" sz="1200" dirty="0" err="1"/>
              <a:t>оформлюється</a:t>
            </a:r>
            <a:r>
              <a:rPr lang="ru-RU" sz="1200" dirty="0"/>
              <a:t> </a:t>
            </a:r>
            <a:r>
              <a:rPr lang="ru-RU" sz="1200" dirty="0" err="1"/>
              <a:t>атестаційний</a:t>
            </a:r>
            <a:r>
              <a:rPr lang="ru-RU" sz="1200" dirty="0"/>
              <a:t> лист у </a:t>
            </a:r>
            <a:r>
              <a:rPr lang="ru-RU" sz="1200" dirty="0" err="1"/>
              <a:t>двох</a:t>
            </a:r>
            <a:r>
              <a:rPr lang="ru-RU" sz="1200" dirty="0"/>
              <a:t> </a:t>
            </a:r>
            <a:r>
              <a:rPr lang="ru-RU" sz="1200" dirty="0" err="1"/>
              <a:t>примірниках</a:t>
            </a:r>
            <a:r>
              <a:rPr lang="ru-RU" sz="1200" dirty="0"/>
              <a:t>, один з </a:t>
            </a:r>
            <a:r>
              <a:rPr lang="ru-RU" sz="1200" dirty="0" err="1"/>
              <a:t>яких</a:t>
            </a:r>
            <a:r>
              <a:rPr lang="ru-RU" sz="1200" dirty="0"/>
              <a:t> </a:t>
            </a:r>
            <a:r>
              <a:rPr lang="ru-RU" sz="1200" dirty="0" err="1"/>
              <a:t>зберігається</a:t>
            </a:r>
            <a:r>
              <a:rPr lang="ru-RU" sz="1200" dirty="0"/>
              <a:t> в </a:t>
            </a:r>
            <a:r>
              <a:rPr lang="ru-RU" sz="1200" dirty="0" err="1"/>
              <a:t>особовій</a:t>
            </a:r>
            <a:r>
              <a:rPr lang="ru-RU" sz="1200" dirty="0"/>
              <a:t> </a:t>
            </a:r>
            <a:r>
              <a:rPr lang="ru-RU" sz="1200" dirty="0" err="1"/>
              <a:t>справі</a:t>
            </a:r>
            <a:r>
              <a:rPr lang="ru-RU" sz="1200" dirty="0"/>
              <a:t> </a:t>
            </a:r>
            <a:r>
              <a:rPr lang="ru-RU" sz="1200" dirty="0" err="1"/>
              <a:t>педагогічного</a:t>
            </a:r>
            <a:r>
              <a:rPr lang="ru-RU" sz="1200" dirty="0"/>
              <a:t> </a:t>
            </a:r>
            <a:r>
              <a:rPr lang="ru-RU" sz="1200" dirty="0" err="1"/>
              <a:t>працівника</a:t>
            </a:r>
            <a:r>
              <a:rPr lang="ru-RU" sz="1200" dirty="0"/>
              <a:t>, а </a:t>
            </a:r>
            <a:r>
              <a:rPr lang="ru-RU" sz="1200" dirty="0" err="1"/>
              <a:t>другий</a:t>
            </a:r>
            <a:r>
              <a:rPr lang="ru-RU" sz="1200" dirty="0"/>
              <a:t> не </a:t>
            </a:r>
            <a:r>
              <a:rPr lang="ru-RU" sz="1200" dirty="0" err="1"/>
              <a:t>пізніше</a:t>
            </a:r>
            <a:r>
              <a:rPr lang="ru-RU" sz="1200" dirty="0"/>
              <a:t> </a:t>
            </a:r>
            <a:r>
              <a:rPr lang="ru-RU" sz="1200" dirty="0" err="1"/>
              <a:t>трьох</a:t>
            </a:r>
            <a:r>
              <a:rPr lang="ru-RU" sz="1200" dirty="0"/>
              <a:t> </a:t>
            </a:r>
            <a:r>
              <a:rPr lang="ru-RU" sz="1200" dirty="0" err="1"/>
              <a:t>днів</a:t>
            </a:r>
            <a:r>
              <a:rPr lang="ru-RU" sz="1200" dirty="0"/>
              <a:t> </a:t>
            </a:r>
            <a:r>
              <a:rPr lang="ru-RU" sz="1200" dirty="0" err="1"/>
              <a:t>після</a:t>
            </a:r>
            <a:r>
              <a:rPr lang="ru-RU" sz="1200" dirty="0"/>
              <a:t> </a:t>
            </a:r>
            <a:r>
              <a:rPr lang="ru-RU" sz="1200" dirty="0" err="1"/>
              <a:t>атестації</a:t>
            </a:r>
            <a:r>
              <a:rPr lang="ru-RU" sz="1200" dirty="0"/>
              <a:t> </a:t>
            </a:r>
            <a:r>
              <a:rPr lang="ru-RU" sz="1200" dirty="0" err="1"/>
              <a:t>видається</a:t>
            </a:r>
            <a:r>
              <a:rPr lang="ru-RU" sz="1200" dirty="0"/>
              <a:t> </a:t>
            </a:r>
            <a:r>
              <a:rPr lang="ru-RU" sz="1200" dirty="0" err="1"/>
              <a:t>йому</a:t>
            </a:r>
            <a:r>
              <a:rPr lang="ru-RU" sz="1200" dirty="0"/>
              <a:t> </a:t>
            </a:r>
            <a:r>
              <a:rPr lang="ru-RU" sz="1200" dirty="0" err="1"/>
              <a:t>під</a:t>
            </a:r>
            <a:r>
              <a:rPr lang="ru-RU" sz="1200" dirty="0"/>
              <a:t> </a:t>
            </a:r>
            <a:r>
              <a:rPr lang="ru-RU" sz="1200" dirty="0" err="1"/>
              <a:t>підпис</a:t>
            </a:r>
            <a:r>
              <a:rPr lang="ru-RU" sz="1200" dirty="0"/>
              <a:t> .</a:t>
            </a:r>
          </a:p>
        </p:txBody>
      </p:sp>
      <p:sp>
        <p:nvSpPr>
          <p:cNvPr id="4" name="Текст 3">
            <a:extLst>
              <a:ext uri="{FF2B5EF4-FFF2-40B4-BE49-F238E27FC236}">
                <a16:creationId xmlns:a16="http://schemas.microsoft.com/office/drawing/2014/main" id="{FB7C81D1-D92D-41E9-9E37-E58163665540}"/>
              </a:ext>
            </a:extLst>
          </p:cNvPr>
          <p:cNvSpPr>
            <a:spLocks noGrp="1"/>
          </p:cNvSpPr>
          <p:nvPr>
            <p:ph type="body" idx="2"/>
          </p:nvPr>
        </p:nvSpPr>
        <p:spPr>
          <a:xfrm>
            <a:off x="3178092" y="1322520"/>
            <a:ext cx="2941777" cy="3770534"/>
          </a:xfrm>
        </p:spPr>
        <p:txBody>
          <a:bodyPr/>
          <a:lstStyle/>
          <a:p>
            <a:pPr marL="127000" indent="0">
              <a:buNone/>
            </a:pPr>
            <a:r>
              <a:rPr lang="ru-RU" sz="1200" b="1" i="1" u="sng" dirty="0"/>
              <a:t>До 1 </a:t>
            </a:r>
            <a:r>
              <a:rPr lang="ru-RU" sz="1200" b="1" i="1" u="sng" dirty="0" err="1"/>
              <a:t>березня</a:t>
            </a:r>
            <a:r>
              <a:rPr lang="ru-RU" sz="1200" dirty="0"/>
              <a:t> </a:t>
            </a:r>
            <a:r>
              <a:rPr lang="ru-RU" sz="1200" dirty="0" err="1"/>
              <a:t>керівник</a:t>
            </a:r>
            <a:r>
              <a:rPr lang="ru-RU" sz="1200" dirty="0"/>
              <a:t> </a:t>
            </a:r>
            <a:r>
              <a:rPr lang="ru-RU" sz="1200" dirty="0" err="1"/>
              <a:t>навчального</a:t>
            </a:r>
            <a:r>
              <a:rPr lang="ru-RU" sz="1200" dirty="0"/>
              <a:t> та </a:t>
            </a:r>
            <a:r>
              <a:rPr lang="ru-RU" sz="1200" dirty="0" err="1"/>
              <a:t>іншого</a:t>
            </a:r>
            <a:r>
              <a:rPr lang="ru-RU" sz="1200" dirty="0"/>
              <a:t> закладу </a:t>
            </a:r>
            <a:r>
              <a:rPr lang="ru-RU" sz="1200" dirty="0" err="1"/>
              <a:t>подає</a:t>
            </a:r>
            <a:r>
              <a:rPr lang="ru-RU" sz="1200" dirty="0"/>
              <a:t> до </a:t>
            </a:r>
            <a:r>
              <a:rPr lang="ru-RU" sz="1200" dirty="0" err="1"/>
              <a:t>атестаційної</a:t>
            </a:r>
            <a:r>
              <a:rPr lang="ru-RU" sz="1200" dirty="0"/>
              <a:t> </a:t>
            </a:r>
            <a:r>
              <a:rPr lang="ru-RU" sz="1200" dirty="0" err="1"/>
              <a:t>комісії</a:t>
            </a:r>
            <a:r>
              <a:rPr lang="ru-RU" sz="1200" dirty="0"/>
              <a:t> характеристику </a:t>
            </a:r>
            <a:r>
              <a:rPr lang="ru-RU" sz="1200" dirty="0" err="1"/>
              <a:t>діяльності</a:t>
            </a:r>
            <a:r>
              <a:rPr lang="ru-RU" sz="1200" dirty="0"/>
              <a:t> </a:t>
            </a:r>
            <a:r>
              <a:rPr lang="ru-RU" sz="1200" dirty="0" err="1"/>
              <a:t>педагогічного</a:t>
            </a:r>
            <a:r>
              <a:rPr lang="ru-RU" sz="1200" dirty="0"/>
              <a:t> </a:t>
            </a:r>
            <a:r>
              <a:rPr lang="ru-RU" sz="1200" dirty="0" err="1"/>
              <a:t>працівника</a:t>
            </a:r>
            <a:r>
              <a:rPr lang="ru-RU" sz="1200" dirty="0"/>
              <a:t> у </a:t>
            </a:r>
            <a:r>
              <a:rPr lang="ru-RU" sz="1200" dirty="0" err="1"/>
              <a:t>міжатестаційний</a:t>
            </a:r>
            <a:r>
              <a:rPr lang="ru-RU" sz="1200" dirty="0"/>
              <a:t> </a:t>
            </a:r>
            <a:r>
              <a:rPr lang="ru-RU" sz="1200" dirty="0" err="1"/>
              <a:t>період</a:t>
            </a:r>
            <a:r>
              <a:rPr lang="ru-RU" sz="1200" dirty="0"/>
              <a:t>. Характеристика повинна </a:t>
            </a:r>
            <a:r>
              <a:rPr lang="ru-RU" sz="1200" dirty="0" err="1"/>
              <a:t>містити</a:t>
            </a:r>
            <a:r>
              <a:rPr lang="ru-RU" sz="1200" dirty="0"/>
              <a:t> </a:t>
            </a:r>
            <a:r>
              <a:rPr lang="ru-RU" sz="1200" dirty="0" err="1"/>
              <a:t>оцінку</a:t>
            </a:r>
            <a:r>
              <a:rPr lang="ru-RU" sz="1200" dirty="0"/>
              <a:t> </a:t>
            </a:r>
            <a:r>
              <a:rPr lang="ru-RU" sz="1200" dirty="0" err="1"/>
              <a:t>виконання</a:t>
            </a:r>
            <a:r>
              <a:rPr lang="ru-RU" sz="1200" dirty="0"/>
              <a:t> </a:t>
            </a:r>
            <a:r>
              <a:rPr lang="ru-RU" sz="1200" dirty="0" err="1"/>
              <a:t>педагогічним</a:t>
            </a:r>
            <a:r>
              <a:rPr lang="ru-RU" sz="1200" dirty="0"/>
              <a:t> </a:t>
            </a:r>
            <a:r>
              <a:rPr lang="ru-RU" sz="1200" dirty="0" err="1"/>
              <a:t>працівником</a:t>
            </a:r>
            <a:r>
              <a:rPr lang="ru-RU" sz="1200" dirty="0"/>
              <a:t> </a:t>
            </a:r>
            <a:r>
              <a:rPr lang="ru-RU" sz="1200" dirty="0" err="1"/>
              <a:t>посадових</a:t>
            </a:r>
            <a:r>
              <a:rPr lang="ru-RU" sz="1200" dirty="0"/>
              <a:t> </a:t>
            </a:r>
            <a:r>
              <a:rPr lang="ru-RU" sz="1200" dirty="0" err="1"/>
              <a:t>обов'язків</a:t>
            </a:r>
            <a:r>
              <a:rPr lang="ru-RU" sz="1200" dirty="0"/>
              <a:t>, </a:t>
            </a:r>
            <a:r>
              <a:rPr lang="ru-RU" sz="1200" dirty="0" err="1"/>
              <a:t>відомості</a:t>
            </a:r>
            <a:r>
              <a:rPr lang="ru-RU" sz="1200" dirty="0"/>
              <a:t> про </a:t>
            </a:r>
            <a:r>
              <a:rPr lang="ru-RU" sz="1200" dirty="0" err="1"/>
              <a:t>його</a:t>
            </a:r>
            <a:r>
              <a:rPr lang="ru-RU" sz="1200" dirty="0"/>
              <a:t> </a:t>
            </a:r>
            <a:r>
              <a:rPr lang="ru-RU" sz="1200" dirty="0" err="1"/>
              <a:t>професійну</a:t>
            </a:r>
            <a:r>
              <a:rPr lang="ru-RU" sz="1200" dirty="0"/>
              <a:t> </a:t>
            </a:r>
            <a:r>
              <a:rPr lang="ru-RU" sz="1200" dirty="0" err="1"/>
              <a:t>підготовку</a:t>
            </a:r>
            <a:r>
              <a:rPr lang="ru-RU" sz="1200" dirty="0"/>
              <a:t>, </a:t>
            </a:r>
            <a:r>
              <a:rPr lang="ru-RU" sz="1200" dirty="0" err="1"/>
              <a:t>творчі</a:t>
            </a:r>
            <a:r>
              <a:rPr lang="ru-RU" sz="1200" dirty="0"/>
              <a:t> та </a:t>
            </a:r>
            <a:r>
              <a:rPr lang="ru-RU" sz="1200" dirty="0" err="1"/>
              <a:t>організаторські</a:t>
            </a:r>
            <a:r>
              <a:rPr lang="ru-RU" sz="1200" dirty="0"/>
              <a:t> </a:t>
            </a:r>
            <a:r>
              <a:rPr lang="ru-RU" sz="1200" dirty="0" err="1"/>
              <a:t>здібності</a:t>
            </a:r>
            <a:r>
              <a:rPr lang="ru-RU" sz="1200" dirty="0"/>
              <a:t>, </a:t>
            </a:r>
            <a:r>
              <a:rPr lang="ru-RU" sz="1200" dirty="0" err="1"/>
              <a:t>ініціативність</a:t>
            </a:r>
            <a:r>
              <a:rPr lang="ru-RU" sz="1200" dirty="0"/>
              <a:t>, </a:t>
            </a:r>
            <a:r>
              <a:rPr lang="ru-RU" sz="1200" dirty="0" err="1"/>
              <a:t>компетентність</a:t>
            </a:r>
            <a:r>
              <a:rPr lang="ru-RU" sz="1200" dirty="0"/>
              <a:t>, </a:t>
            </a:r>
            <a:r>
              <a:rPr lang="ru-RU" sz="1200" dirty="0" err="1"/>
              <a:t>організованість</a:t>
            </a:r>
            <a:r>
              <a:rPr lang="ru-RU" sz="1200" dirty="0"/>
              <a:t>, морально-</a:t>
            </a:r>
            <a:r>
              <a:rPr lang="ru-RU" sz="1200" dirty="0" err="1"/>
              <a:t>психологічні</a:t>
            </a:r>
            <a:r>
              <a:rPr lang="ru-RU" sz="1200" dirty="0"/>
              <a:t> </a:t>
            </a:r>
            <a:r>
              <a:rPr lang="ru-RU" sz="1200" dirty="0" err="1"/>
              <a:t>якості</a:t>
            </a:r>
            <a:r>
              <a:rPr lang="ru-RU" sz="1200" dirty="0"/>
              <a:t>, </a:t>
            </a:r>
            <a:r>
              <a:rPr lang="ru-RU" sz="1200" dirty="0" err="1"/>
              <a:t>дані</a:t>
            </a:r>
            <a:r>
              <a:rPr lang="ru-RU" sz="1200" dirty="0"/>
              <a:t> про участь у </a:t>
            </a:r>
            <a:r>
              <a:rPr lang="ru-RU" sz="1200" dirty="0" err="1"/>
              <a:t>роботі</a:t>
            </a:r>
            <a:r>
              <a:rPr lang="ru-RU" sz="1200" dirty="0"/>
              <a:t> </a:t>
            </a:r>
            <a:r>
              <a:rPr lang="ru-RU" sz="1200" dirty="0" err="1"/>
              <a:t>методичних</a:t>
            </a:r>
            <a:r>
              <a:rPr lang="ru-RU" sz="1200" dirty="0"/>
              <a:t> </a:t>
            </a:r>
            <a:r>
              <a:rPr lang="ru-RU" sz="1200" dirty="0" err="1"/>
              <a:t>об'єднань</a:t>
            </a:r>
            <a:r>
              <a:rPr lang="ru-RU" sz="1200" dirty="0"/>
              <a:t>, </a:t>
            </a:r>
            <a:r>
              <a:rPr lang="ru-RU" sz="1200" dirty="0" err="1"/>
              <a:t>інформацію</a:t>
            </a:r>
            <a:r>
              <a:rPr lang="ru-RU" sz="1200" dirty="0"/>
              <a:t> про </a:t>
            </a:r>
            <a:r>
              <a:rPr lang="ru-RU" sz="1200" dirty="0" err="1"/>
              <a:t>виконання</a:t>
            </a:r>
            <a:r>
              <a:rPr lang="ru-RU" sz="1200" dirty="0"/>
              <a:t> </a:t>
            </a:r>
            <a:r>
              <a:rPr lang="ru-RU" sz="1200" dirty="0" err="1"/>
              <a:t>рекомендацій</a:t>
            </a:r>
            <a:r>
              <a:rPr lang="ru-RU" sz="1200" dirty="0"/>
              <a:t>, </a:t>
            </a:r>
            <a:r>
              <a:rPr lang="ru-RU" sz="1200" dirty="0" err="1"/>
              <a:t>наданих</a:t>
            </a:r>
            <a:r>
              <a:rPr lang="ru-RU" sz="1200" dirty="0"/>
              <a:t> </a:t>
            </a:r>
            <a:r>
              <a:rPr lang="ru-RU" sz="1200" dirty="0" err="1"/>
              <a:t>попередньою</a:t>
            </a:r>
            <a:r>
              <a:rPr lang="ru-RU" sz="1200" dirty="0"/>
              <a:t> </a:t>
            </a:r>
            <a:r>
              <a:rPr lang="ru-RU" sz="1200" dirty="0" err="1"/>
              <a:t>атестаційною</a:t>
            </a:r>
            <a:r>
              <a:rPr lang="ru-RU" sz="1200" dirty="0"/>
              <a:t> </a:t>
            </a:r>
            <a:r>
              <a:rPr lang="ru-RU" sz="1200" dirty="0" err="1"/>
              <a:t>комісією</a:t>
            </a:r>
            <a:r>
              <a:rPr lang="ru-RU" sz="1200" dirty="0"/>
              <a:t>, </a:t>
            </a:r>
            <a:r>
              <a:rPr lang="ru-RU" sz="1200" dirty="0" err="1"/>
              <a:t>тощо</a:t>
            </a:r>
            <a:r>
              <a:rPr lang="ru-RU" sz="1200" dirty="0"/>
              <a:t>. </a:t>
            </a:r>
          </a:p>
        </p:txBody>
      </p:sp>
      <p:sp>
        <p:nvSpPr>
          <p:cNvPr id="5" name="Текст 4">
            <a:extLst>
              <a:ext uri="{FF2B5EF4-FFF2-40B4-BE49-F238E27FC236}">
                <a16:creationId xmlns:a16="http://schemas.microsoft.com/office/drawing/2014/main" id="{CB9A75F3-321B-4776-972A-2EE1818D380A}"/>
              </a:ext>
            </a:extLst>
          </p:cNvPr>
          <p:cNvSpPr>
            <a:spLocks noGrp="1"/>
          </p:cNvSpPr>
          <p:nvPr>
            <p:ph type="body" idx="3"/>
          </p:nvPr>
        </p:nvSpPr>
        <p:spPr>
          <a:xfrm>
            <a:off x="141830" y="1334817"/>
            <a:ext cx="2882303" cy="3770533"/>
          </a:xfrm>
        </p:spPr>
        <p:txBody>
          <a:bodyPr/>
          <a:lstStyle/>
          <a:p>
            <a:pPr marL="127000" indent="0">
              <a:buNone/>
            </a:pPr>
            <a:r>
              <a:rPr lang="ru-RU" sz="1200" b="1" i="1" u="sng" dirty="0"/>
              <a:t>До 15 </a:t>
            </a:r>
            <a:r>
              <a:rPr lang="ru-RU" sz="1200" b="1" i="1" u="sng" dirty="0" err="1"/>
              <a:t>березня</a:t>
            </a:r>
            <a:r>
              <a:rPr lang="ru-RU" sz="1200" dirty="0"/>
              <a:t> </a:t>
            </a:r>
            <a:r>
              <a:rPr lang="ru-RU" sz="1200" dirty="0" err="1"/>
              <a:t>атестаційна</a:t>
            </a:r>
            <a:r>
              <a:rPr lang="ru-RU" sz="1200" dirty="0"/>
              <a:t> </a:t>
            </a:r>
            <a:r>
              <a:rPr lang="ru-RU" sz="1200" dirty="0" err="1"/>
              <a:t>комісія</a:t>
            </a:r>
            <a:r>
              <a:rPr lang="ru-RU" sz="1200" dirty="0"/>
              <a:t> </a:t>
            </a:r>
            <a:r>
              <a:rPr lang="ru-RU" sz="1200" dirty="0" err="1"/>
              <a:t>відповідно</a:t>
            </a:r>
            <a:r>
              <a:rPr lang="ru-RU" sz="1200" dirty="0"/>
              <a:t> до </a:t>
            </a:r>
            <a:r>
              <a:rPr lang="ru-RU" sz="1200" dirty="0" err="1"/>
              <a:t>затвердженого</a:t>
            </a:r>
            <a:r>
              <a:rPr lang="ru-RU" sz="1200" dirty="0"/>
              <a:t> </a:t>
            </a:r>
            <a:r>
              <a:rPr lang="ru-RU" sz="1200" dirty="0" err="1"/>
              <a:t>графіка</a:t>
            </a:r>
            <a:r>
              <a:rPr lang="ru-RU" sz="1200" dirty="0"/>
              <a:t> </a:t>
            </a:r>
            <a:r>
              <a:rPr lang="ru-RU" sz="1200" dirty="0" err="1"/>
              <a:t>роботи</a:t>
            </a:r>
            <a:r>
              <a:rPr lang="ru-RU" sz="1200" dirty="0"/>
              <a:t> </a:t>
            </a:r>
            <a:r>
              <a:rPr lang="ru-RU" sz="1200" dirty="0" err="1"/>
              <a:t>вивчає</a:t>
            </a:r>
            <a:r>
              <a:rPr lang="ru-RU" sz="1200" dirty="0"/>
              <a:t> </a:t>
            </a:r>
            <a:r>
              <a:rPr lang="ru-RU" sz="1200" dirty="0" err="1"/>
              <a:t>педагогічну</a:t>
            </a:r>
            <a:r>
              <a:rPr lang="ru-RU" sz="1200" dirty="0"/>
              <a:t> </a:t>
            </a:r>
            <a:r>
              <a:rPr lang="ru-RU" sz="1200" dirty="0" err="1"/>
              <a:t>діяльність</a:t>
            </a:r>
            <a:r>
              <a:rPr lang="ru-RU" sz="1200" dirty="0"/>
              <a:t> </a:t>
            </a:r>
            <a:r>
              <a:rPr lang="ru-RU" sz="1200" dirty="0" err="1"/>
              <a:t>осіб</a:t>
            </a:r>
            <a:r>
              <a:rPr lang="ru-RU" sz="1200" dirty="0"/>
              <a:t>, </a:t>
            </a:r>
            <a:r>
              <a:rPr lang="ru-RU" sz="1200" dirty="0" err="1"/>
              <a:t>які</a:t>
            </a:r>
            <a:r>
              <a:rPr lang="ru-RU" sz="1200" dirty="0"/>
              <a:t> </a:t>
            </a:r>
            <a:r>
              <a:rPr lang="ru-RU" sz="1200" dirty="0" err="1"/>
              <a:t>атестуються</a:t>
            </a:r>
            <a:r>
              <a:rPr lang="ru-RU" sz="1200" dirty="0"/>
              <a:t>, шляхом </a:t>
            </a:r>
            <a:r>
              <a:rPr lang="ru-RU" sz="1200" dirty="0" err="1"/>
              <a:t>відвідування</a:t>
            </a:r>
            <a:r>
              <a:rPr lang="ru-RU" sz="1200" dirty="0"/>
              <a:t> </a:t>
            </a:r>
            <a:r>
              <a:rPr lang="ru-RU" sz="1200" dirty="0" err="1"/>
              <a:t>уроків</a:t>
            </a:r>
            <a:r>
              <a:rPr lang="ru-RU" sz="1200" dirty="0"/>
              <a:t>, </a:t>
            </a:r>
            <a:r>
              <a:rPr lang="ru-RU" sz="1200" dirty="0" err="1"/>
              <a:t>позаурочних</a:t>
            </a:r>
            <a:r>
              <a:rPr lang="ru-RU" sz="1200" dirty="0"/>
              <a:t> </a:t>
            </a:r>
            <a:r>
              <a:rPr lang="ru-RU" sz="1200" dirty="0" err="1"/>
              <a:t>заходів</a:t>
            </a:r>
            <a:r>
              <a:rPr lang="ru-RU" sz="1200" dirty="0"/>
              <a:t>, </a:t>
            </a:r>
            <a:r>
              <a:rPr lang="ru-RU" sz="1200" dirty="0" err="1"/>
              <a:t>вивчення</a:t>
            </a:r>
            <a:r>
              <a:rPr lang="ru-RU" sz="1200" dirty="0"/>
              <a:t> </a:t>
            </a:r>
            <a:r>
              <a:rPr lang="ru-RU" sz="1200" dirty="0" err="1"/>
              <a:t>рівня</a:t>
            </a:r>
            <a:r>
              <a:rPr lang="ru-RU" sz="1200" dirty="0"/>
              <a:t> </a:t>
            </a:r>
            <a:r>
              <a:rPr lang="ru-RU" sz="1200" dirty="0" err="1"/>
              <a:t>навчальних</a:t>
            </a:r>
            <a:r>
              <a:rPr lang="ru-RU" sz="1200" dirty="0"/>
              <a:t> </a:t>
            </a:r>
            <a:r>
              <a:rPr lang="ru-RU" sz="1200" dirty="0" err="1"/>
              <a:t>досягнень</a:t>
            </a:r>
            <a:r>
              <a:rPr lang="ru-RU" sz="1200" dirty="0"/>
              <a:t> </a:t>
            </a:r>
            <a:r>
              <a:rPr lang="ru-RU" sz="1200" dirty="0" err="1"/>
              <a:t>учнів</a:t>
            </a:r>
            <a:r>
              <a:rPr lang="ru-RU" sz="1200" dirty="0"/>
              <a:t> з предмета, </a:t>
            </a:r>
            <a:r>
              <a:rPr lang="ru-RU" sz="1200" dirty="0" err="1"/>
              <a:t>що</a:t>
            </a:r>
            <a:r>
              <a:rPr lang="ru-RU" sz="1200" dirty="0"/>
              <a:t> </a:t>
            </a:r>
            <a:r>
              <a:rPr lang="ru-RU" sz="1200" dirty="0" err="1"/>
              <a:t>викладає</a:t>
            </a:r>
            <a:r>
              <a:rPr lang="ru-RU" sz="1200" dirty="0"/>
              <a:t> </a:t>
            </a:r>
            <a:r>
              <a:rPr lang="ru-RU" sz="1200" dirty="0" err="1"/>
              <a:t>педагогічний</a:t>
            </a:r>
            <a:r>
              <a:rPr lang="ru-RU" sz="1200" dirty="0"/>
              <a:t> </a:t>
            </a:r>
            <a:r>
              <a:rPr lang="ru-RU" sz="1200" dirty="0" err="1"/>
              <a:t>працівник</a:t>
            </a:r>
            <a:r>
              <a:rPr lang="ru-RU" sz="1200" dirty="0"/>
              <a:t>, </a:t>
            </a:r>
            <a:r>
              <a:rPr lang="ru-RU" sz="1200" dirty="0" err="1"/>
              <a:t>ознайомлення</a:t>
            </a:r>
            <a:r>
              <a:rPr lang="ru-RU" sz="1200" dirty="0"/>
              <a:t> з </a:t>
            </a:r>
            <a:r>
              <a:rPr lang="ru-RU" sz="1200" dirty="0" err="1"/>
              <a:t>навчальною</a:t>
            </a:r>
            <a:r>
              <a:rPr lang="ru-RU" sz="1200" dirty="0"/>
              <a:t> </a:t>
            </a:r>
            <a:r>
              <a:rPr lang="ru-RU" sz="1200" dirty="0" err="1"/>
              <a:t>документацією</a:t>
            </a:r>
            <a:r>
              <a:rPr lang="ru-RU" sz="1200" dirty="0"/>
              <a:t> </a:t>
            </a:r>
            <a:r>
              <a:rPr lang="ru-RU" sz="1200" dirty="0" err="1"/>
              <a:t>щодо</a:t>
            </a:r>
            <a:r>
              <a:rPr lang="ru-RU" sz="1200" dirty="0"/>
              <a:t> </a:t>
            </a:r>
            <a:r>
              <a:rPr lang="ru-RU" sz="1200" dirty="0" err="1"/>
              <a:t>виконання</a:t>
            </a:r>
            <a:r>
              <a:rPr lang="ru-RU" sz="1200" dirty="0"/>
              <a:t> </a:t>
            </a:r>
            <a:r>
              <a:rPr lang="ru-RU" sz="1200" dirty="0" err="1"/>
              <a:t>педагогічним</a:t>
            </a:r>
            <a:r>
              <a:rPr lang="ru-RU" sz="1200" dirty="0"/>
              <a:t> </a:t>
            </a:r>
            <a:r>
              <a:rPr lang="ru-RU" sz="1200" dirty="0" err="1"/>
              <a:t>працівником</a:t>
            </a:r>
            <a:r>
              <a:rPr lang="ru-RU" sz="1200" dirty="0"/>
              <a:t> </a:t>
            </a:r>
            <a:r>
              <a:rPr lang="ru-RU" sz="1200" dirty="0" err="1"/>
              <a:t>своїх</a:t>
            </a:r>
            <a:r>
              <a:rPr lang="ru-RU" sz="1200" dirty="0"/>
              <a:t> </a:t>
            </a:r>
            <a:r>
              <a:rPr lang="ru-RU" sz="1200" dirty="0" err="1"/>
              <a:t>посадових</a:t>
            </a:r>
            <a:r>
              <a:rPr lang="ru-RU" sz="1200" dirty="0"/>
              <a:t> </a:t>
            </a:r>
            <a:r>
              <a:rPr lang="ru-RU" sz="1200" dirty="0" err="1"/>
              <a:t>обов'язків</a:t>
            </a:r>
            <a:r>
              <a:rPr lang="ru-RU" sz="1200" dirty="0"/>
              <a:t>, </a:t>
            </a:r>
            <a:r>
              <a:rPr lang="ru-RU" sz="1200" dirty="0" err="1"/>
              <a:t>його</a:t>
            </a:r>
            <a:r>
              <a:rPr lang="ru-RU" sz="1200" dirty="0"/>
              <a:t> </a:t>
            </a:r>
            <a:r>
              <a:rPr lang="ru-RU" sz="1200" dirty="0" err="1"/>
              <a:t>участі</a:t>
            </a:r>
            <a:r>
              <a:rPr lang="ru-RU" sz="1200" dirty="0"/>
              <a:t> у </a:t>
            </a:r>
            <a:r>
              <a:rPr lang="ru-RU" sz="1200" dirty="0" err="1"/>
              <a:t>роботі</a:t>
            </a:r>
            <a:r>
              <a:rPr lang="ru-RU" sz="1200" dirty="0"/>
              <a:t> </a:t>
            </a:r>
            <a:r>
              <a:rPr lang="ru-RU" sz="1200" dirty="0" err="1"/>
              <a:t>методичних</a:t>
            </a:r>
            <a:r>
              <a:rPr lang="ru-RU" sz="1200" dirty="0"/>
              <a:t> </a:t>
            </a:r>
            <a:r>
              <a:rPr lang="ru-RU" sz="1200" dirty="0" err="1"/>
              <a:t>об'єднань</a:t>
            </a:r>
            <a:r>
              <a:rPr lang="ru-RU" sz="1200" dirty="0"/>
              <a:t>, </a:t>
            </a:r>
            <a:r>
              <a:rPr lang="ru-RU" sz="1200" dirty="0" err="1"/>
              <a:t>фахових</a:t>
            </a:r>
            <a:r>
              <a:rPr lang="ru-RU" sz="1200" dirty="0"/>
              <a:t> конкурсах та </a:t>
            </a:r>
            <a:r>
              <a:rPr lang="ru-RU" sz="1200" dirty="0" err="1"/>
              <a:t>інших</a:t>
            </a:r>
            <a:r>
              <a:rPr lang="ru-RU" sz="1200" dirty="0"/>
              <a:t> заходах, </a:t>
            </a:r>
            <a:r>
              <a:rPr lang="ru-RU" sz="1200" dirty="0" err="1"/>
              <a:t>пов'язаних</a:t>
            </a:r>
            <a:r>
              <a:rPr lang="ru-RU" sz="1200" dirty="0"/>
              <a:t> з </a:t>
            </a:r>
            <a:r>
              <a:rPr lang="ru-RU" sz="1200" dirty="0" err="1"/>
              <a:t>організацією</a:t>
            </a:r>
            <a:r>
              <a:rPr lang="ru-RU" sz="1200" dirty="0"/>
              <a:t> </a:t>
            </a:r>
            <a:r>
              <a:rPr lang="ru-RU" sz="1200" dirty="0" err="1"/>
              <a:t>навчально-виховної</a:t>
            </a:r>
            <a:r>
              <a:rPr lang="ru-RU" sz="1200" dirty="0"/>
              <a:t> </a:t>
            </a:r>
            <a:r>
              <a:rPr lang="ru-RU" sz="1200" dirty="0" err="1"/>
              <a:t>роботи</a:t>
            </a:r>
            <a:r>
              <a:rPr lang="ru-RU" sz="1200" dirty="0"/>
              <a:t>, </a:t>
            </a:r>
            <a:r>
              <a:rPr lang="ru-RU" sz="1200" dirty="0" err="1"/>
              <a:t>тощо</a:t>
            </a:r>
            <a:r>
              <a:rPr lang="ru-RU" sz="1200" dirty="0"/>
              <a:t>.</a:t>
            </a:r>
          </a:p>
        </p:txBody>
      </p:sp>
      <p:sp>
        <p:nvSpPr>
          <p:cNvPr id="6" name="Номер слайда 5">
            <a:extLst>
              <a:ext uri="{FF2B5EF4-FFF2-40B4-BE49-F238E27FC236}">
                <a16:creationId xmlns:a16="http://schemas.microsoft.com/office/drawing/2014/main" id="{71C70D6C-E598-4B11-AB15-6A2F98EDD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dirty="0"/>
          </a:p>
        </p:txBody>
      </p:sp>
      <p:pic>
        <p:nvPicPr>
          <p:cNvPr id="7" name="Рисунок 6">
            <a:extLst>
              <a:ext uri="{FF2B5EF4-FFF2-40B4-BE49-F238E27FC236}">
                <a16:creationId xmlns:a16="http://schemas.microsoft.com/office/drawing/2014/main" id="{A0BFFA3A-12B1-4647-A0A0-C4AA8B5BCCEC}"/>
              </a:ext>
            </a:extLst>
          </p:cNvPr>
          <p:cNvPicPr>
            <a:picLocks noChangeAspect="1"/>
          </p:cNvPicPr>
          <p:nvPr/>
        </p:nvPicPr>
        <p:blipFill>
          <a:blip r:embed="rId2"/>
          <a:stretch>
            <a:fillRect/>
          </a:stretch>
        </p:blipFill>
        <p:spPr>
          <a:xfrm>
            <a:off x="6893791" y="326223"/>
            <a:ext cx="1983684" cy="2108683"/>
          </a:xfrm>
          <a:prstGeom prst="rect">
            <a:avLst/>
          </a:prstGeom>
        </p:spPr>
      </p:pic>
    </p:spTree>
    <p:extLst>
      <p:ext uri="{BB962C8B-B14F-4D97-AF65-F5344CB8AC3E}">
        <p14:creationId xmlns:p14="http://schemas.microsoft.com/office/powerpoint/2010/main" val="3691535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BD1168-E135-4760-B1DF-3F93E058126C}"/>
              </a:ext>
            </a:extLst>
          </p:cNvPr>
          <p:cNvSpPr>
            <a:spLocks noGrp="1"/>
          </p:cNvSpPr>
          <p:nvPr>
            <p:ph type="title"/>
          </p:nvPr>
        </p:nvSpPr>
        <p:spPr>
          <a:xfrm>
            <a:off x="457199" y="605600"/>
            <a:ext cx="6660777" cy="685318"/>
          </a:xfrm>
        </p:spPr>
        <p:txBody>
          <a:bodyPr/>
          <a:lstStyle/>
          <a:p>
            <a:r>
              <a:rPr lang="ru-RU" sz="2800" b="1" dirty="0">
                <a:effectLst>
                  <a:outerShdw blurRad="38100" dist="38100" dir="2700000" algn="tl">
                    <a:srgbClr val="000000">
                      <a:alpha val="43137"/>
                    </a:srgbClr>
                  </a:outerShdw>
                </a:effectLst>
              </a:rPr>
              <a:t>Присвоєння </a:t>
            </a:r>
            <a:r>
              <a:rPr lang="ru-RU" sz="2800" b="1" dirty="0" err="1">
                <a:effectLst>
                  <a:outerShdw blurRad="38100" dist="38100" dir="2700000" algn="tl">
                    <a:srgbClr val="000000">
                      <a:alpha val="43137"/>
                    </a:srgbClr>
                  </a:outerShdw>
                </a:effectLst>
              </a:rPr>
              <a:t>педагогічному</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працівнику</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кваліфікаційній</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категорії</a:t>
            </a:r>
            <a:br>
              <a:rPr lang="ru-RU" sz="3600" dirty="0"/>
            </a:br>
            <a:endParaRPr lang="ru-RU" sz="3600" dirty="0"/>
          </a:p>
        </p:txBody>
      </p:sp>
      <p:sp>
        <p:nvSpPr>
          <p:cNvPr id="3" name="Текст 2">
            <a:extLst>
              <a:ext uri="{FF2B5EF4-FFF2-40B4-BE49-F238E27FC236}">
                <a16:creationId xmlns:a16="http://schemas.microsoft.com/office/drawing/2014/main" id="{22339D41-E423-42AB-A158-26630C66D855}"/>
              </a:ext>
            </a:extLst>
          </p:cNvPr>
          <p:cNvSpPr>
            <a:spLocks noGrp="1"/>
          </p:cNvSpPr>
          <p:nvPr>
            <p:ph type="body" idx="1"/>
          </p:nvPr>
        </p:nvSpPr>
        <p:spPr>
          <a:xfrm>
            <a:off x="457199" y="1568824"/>
            <a:ext cx="6535271" cy="3067826"/>
          </a:xfrm>
        </p:spPr>
        <p:txBody>
          <a:bodyPr/>
          <a:lstStyle/>
          <a:p>
            <a:r>
              <a:rPr lang="ru-RU" i="1" u="sng" dirty="0"/>
              <a:t>"</a:t>
            </a:r>
            <a:r>
              <a:rPr lang="ru-RU" i="1" u="sng" dirty="0" err="1"/>
              <a:t>спеціаліст</a:t>
            </a:r>
            <a:r>
              <a:rPr lang="ru-RU" i="1" u="sng" dirty="0"/>
              <a:t>"</a:t>
            </a:r>
            <a:r>
              <a:rPr lang="ru-RU" dirty="0"/>
              <a:t> </a:t>
            </a:r>
            <a:r>
              <a:rPr lang="ru-RU" dirty="0" err="1"/>
              <a:t>присвоюється</a:t>
            </a:r>
            <a:r>
              <a:rPr lang="ru-RU" dirty="0"/>
              <a:t> </a:t>
            </a:r>
            <a:r>
              <a:rPr lang="ru-RU" dirty="0" err="1"/>
              <a:t>педагогічним</a:t>
            </a:r>
            <a:r>
              <a:rPr lang="ru-RU" dirty="0"/>
              <a:t> </a:t>
            </a:r>
            <a:r>
              <a:rPr lang="ru-RU" dirty="0" err="1"/>
              <a:t>працівникам</a:t>
            </a:r>
            <a:r>
              <a:rPr lang="ru-RU" dirty="0"/>
              <a:t> з </a:t>
            </a:r>
            <a:r>
              <a:rPr lang="ru-RU" dirty="0" err="1"/>
              <a:t>повною</a:t>
            </a:r>
            <a:r>
              <a:rPr lang="ru-RU" dirty="0"/>
              <a:t> </a:t>
            </a:r>
            <a:r>
              <a:rPr lang="ru-RU" dirty="0" err="1"/>
              <a:t>вищою</a:t>
            </a:r>
            <a:r>
              <a:rPr lang="ru-RU" dirty="0"/>
              <a:t> </a:t>
            </a:r>
            <a:r>
              <a:rPr lang="ru-RU" dirty="0" err="1"/>
              <a:t>освітою</a:t>
            </a:r>
            <a:r>
              <a:rPr lang="ru-RU" dirty="0"/>
              <a:t>;</a:t>
            </a:r>
          </a:p>
          <a:p>
            <a:r>
              <a:rPr lang="ru-RU" i="1" u="sng" dirty="0"/>
              <a:t>"</a:t>
            </a:r>
            <a:r>
              <a:rPr lang="ru-RU" i="1" u="sng" dirty="0" err="1"/>
              <a:t>спеціаліст</a:t>
            </a:r>
            <a:r>
              <a:rPr lang="ru-RU" i="1" u="sng" dirty="0"/>
              <a:t> </a:t>
            </a:r>
            <a:r>
              <a:rPr lang="ru-RU" i="1" u="sng" dirty="0" err="1"/>
              <a:t>другої</a:t>
            </a:r>
            <a:r>
              <a:rPr lang="ru-RU" i="1" u="sng" dirty="0"/>
              <a:t> </a:t>
            </a:r>
            <a:r>
              <a:rPr lang="ru-RU" i="1" u="sng" dirty="0" err="1"/>
              <a:t>категорії</a:t>
            </a:r>
            <a:r>
              <a:rPr lang="ru-RU" i="1" u="sng" dirty="0"/>
              <a:t>«, </a:t>
            </a:r>
            <a:r>
              <a:rPr lang="ru-RU" dirty="0"/>
              <a:t> стаж </a:t>
            </a:r>
            <a:r>
              <a:rPr lang="ru-RU" dirty="0" err="1"/>
              <a:t>роботи</a:t>
            </a:r>
            <a:r>
              <a:rPr lang="ru-RU" dirty="0"/>
              <a:t> на </a:t>
            </a:r>
            <a:r>
              <a:rPr lang="ru-RU" dirty="0" err="1"/>
              <a:t>педагогічній</a:t>
            </a:r>
            <a:r>
              <a:rPr lang="ru-RU" dirty="0"/>
              <a:t> </a:t>
            </a:r>
            <a:r>
              <a:rPr lang="ru-RU" dirty="0" err="1"/>
              <a:t>посаді</a:t>
            </a:r>
            <a:r>
              <a:rPr lang="ru-RU" dirty="0"/>
              <a:t> не </a:t>
            </a:r>
            <a:r>
              <a:rPr lang="ru-RU" dirty="0" err="1"/>
              <a:t>менше</a:t>
            </a:r>
            <a:r>
              <a:rPr lang="ru-RU" dirty="0"/>
              <a:t> 2 </a:t>
            </a:r>
            <a:r>
              <a:rPr lang="ru-RU" dirty="0" err="1"/>
              <a:t>років</a:t>
            </a:r>
            <a:r>
              <a:rPr lang="ru-RU" dirty="0"/>
              <a:t>;</a:t>
            </a:r>
          </a:p>
          <a:p>
            <a:r>
              <a:rPr lang="ru-RU" i="1" u="sng" dirty="0"/>
              <a:t>"</a:t>
            </a:r>
            <a:r>
              <a:rPr lang="ru-RU" i="1" u="sng" dirty="0" err="1"/>
              <a:t>спеціаліст</a:t>
            </a:r>
            <a:r>
              <a:rPr lang="ru-RU" i="1" u="sng" dirty="0"/>
              <a:t> </a:t>
            </a:r>
            <a:r>
              <a:rPr lang="ru-RU" i="1" u="sng" dirty="0" err="1"/>
              <a:t>першої</a:t>
            </a:r>
            <a:r>
              <a:rPr lang="ru-RU" i="1" u="sng" dirty="0"/>
              <a:t> </a:t>
            </a:r>
            <a:r>
              <a:rPr lang="ru-RU" i="1" u="sng" dirty="0" err="1"/>
              <a:t>категорії</a:t>
            </a:r>
            <a:r>
              <a:rPr lang="ru-RU" i="1" u="sng" dirty="0"/>
              <a:t>«, </a:t>
            </a:r>
            <a:r>
              <a:rPr lang="ru-RU" dirty="0"/>
              <a:t>стаж </a:t>
            </a:r>
            <a:r>
              <a:rPr lang="ru-RU" dirty="0" err="1"/>
              <a:t>роботи</a:t>
            </a:r>
            <a:r>
              <a:rPr lang="ru-RU" dirty="0"/>
              <a:t> на </a:t>
            </a:r>
            <a:r>
              <a:rPr lang="ru-RU" dirty="0" err="1"/>
              <a:t>педагогічній</a:t>
            </a:r>
            <a:r>
              <a:rPr lang="ru-RU" dirty="0"/>
              <a:t> </a:t>
            </a:r>
            <a:r>
              <a:rPr lang="ru-RU" dirty="0" err="1"/>
              <a:t>посаді</a:t>
            </a:r>
            <a:r>
              <a:rPr lang="ru-RU" dirty="0"/>
              <a:t> не </a:t>
            </a:r>
            <a:r>
              <a:rPr lang="ru-RU" dirty="0" err="1"/>
              <a:t>менше</a:t>
            </a:r>
            <a:r>
              <a:rPr lang="ru-RU" dirty="0"/>
              <a:t> 5 </a:t>
            </a:r>
            <a:r>
              <a:rPr lang="ru-RU" dirty="0" err="1"/>
              <a:t>років</a:t>
            </a:r>
            <a:r>
              <a:rPr lang="ru-RU" dirty="0"/>
              <a:t>; </a:t>
            </a:r>
          </a:p>
          <a:p>
            <a:r>
              <a:rPr lang="ru-RU" i="1" u="sng" dirty="0"/>
              <a:t>"</a:t>
            </a:r>
            <a:r>
              <a:rPr lang="ru-RU" i="1" u="sng" dirty="0" err="1"/>
              <a:t>спеціаліст</a:t>
            </a:r>
            <a:r>
              <a:rPr lang="ru-RU" i="1" u="sng" dirty="0"/>
              <a:t> </a:t>
            </a:r>
            <a:r>
              <a:rPr lang="ru-RU" i="1" u="sng" dirty="0" err="1"/>
              <a:t>вищої</a:t>
            </a:r>
            <a:r>
              <a:rPr lang="ru-RU" i="1" u="sng" dirty="0"/>
              <a:t> </a:t>
            </a:r>
            <a:r>
              <a:rPr lang="ru-RU" i="1" u="sng" dirty="0" err="1"/>
              <a:t>категорії</a:t>
            </a:r>
            <a:r>
              <a:rPr lang="ru-RU" i="1" u="sng" dirty="0"/>
              <a:t>«, </a:t>
            </a:r>
            <a:r>
              <a:rPr lang="ru-RU" dirty="0"/>
              <a:t>стаж </a:t>
            </a:r>
            <a:r>
              <a:rPr lang="ru-RU" dirty="0" err="1"/>
              <a:t>роботи</a:t>
            </a:r>
            <a:r>
              <a:rPr lang="ru-RU" dirty="0"/>
              <a:t> на </a:t>
            </a:r>
            <a:r>
              <a:rPr lang="ru-RU" dirty="0" err="1"/>
              <a:t>педагогічній</a:t>
            </a:r>
            <a:r>
              <a:rPr lang="ru-RU" dirty="0"/>
              <a:t> </a:t>
            </a:r>
            <a:r>
              <a:rPr lang="ru-RU" dirty="0" err="1"/>
              <a:t>посаді</a:t>
            </a:r>
            <a:r>
              <a:rPr lang="ru-RU" dirty="0"/>
              <a:t>  не </a:t>
            </a:r>
            <a:r>
              <a:rPr lang="ru-RU" dirty="0" err="1"/>
              <a:t>менше</a:t>
            </a:r>
            <a:r>
              <a:rPr lang="ru-RU" dirty="0"/>
              <a:t> 8 </a:t>
            </a:r>
            <a:r>
              <a:rPr lang="ru-RU" dirty="0" err="1"/>
              <a:t>років</a:t>
            </a:r>
            <a:r>
              <a:rPr lang="ru-RU" dirty="0"/>
              <a:t>.</a:t>
            </a:r>
          </a:p>
        </p:txBody>
      </p:sp>
      <p:sp>
        <p:nvSpPr>
          <p:cNvPr id="4" name="Номер слайда 3">
            <a:extLst>
              <a:ext uri="{FF2B5EF4-FFF2-40B4-BE49-F238E27FC236}">
                <a16:creationId xmlns:a16="http://schemas.microsoft.com/office/drawing/2014/main" id="{D31615C3-C5B3-482D-A396-54FE10C0AC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5" name="Рисунок 4">
            <a:extLst>
              <a:ext uri="{FF2B5EF4-FFF2-40B4-BE49-F238E27FC236}">
                <a16:creationId xmlns:a16="http://schemas.microsoft.com/office/drawing/2014/main" id="{843A5790-0C86-40E4-983D-F7245F6F45D4}"/>
              </a:ext>
            </a:extLst>
          </p:cNvPr>
          <p:cNvPicPr>
            <a:picLocks noChangeAspect="1"/>
          </p:cNvPicPr>
          <p:nvPr/>
        </p:nvPicPr>
        <p:blipFill>
          <a:blip r:embed="rId2"/>
          <a:stretch>
            <a:fillRect/>
          </a:stretch>
        </p:blipFill>
        <p:spPr>
          <a:xfrm>
            <a:off x="6896103" y="790374"/>
            <a:ext cx="1981372" cy="2103302"/>
          </a:xfrm>
          <a:prstGeom prst="rect">
            <a:avLst/>
          </a:prstGeom>
        </p:spPr>
      </p:pic>
      <p:sp>
        <p:nvSpPr>
          <p:cNvPr id="6" name="Прямоугольник 5">
            <a:extLst>
              <a:ext uri="{FF2B5EF4-FFF2-40B4-BE49-F238E27FC236}">
                <a16:creationId xmlns:a16="http://schemas.microsoft.com/office/drawing/2014/main" id="{CB66A3C1-FAA4-40FA-BD13-D6A22976DDBC}"/>
              </a:ext>
            </a:extLst>
          </p:cNvPr>
          <p:cNvSpPr/>
          <p:nvPr/>
        </p:nvSpPr>
        <p:spPr>
          <a:xfrm>
            <a:off x="38075" y="4717161"/>
            <a:ext cx="8875060" cy="307777"/>
          </a:xfrm>
          <a:prstGeom prst="rect">
            <a:avLst/>
          </a:prstGeom>
        </p:spPr>
        <p:txBody>
          <a:bodyPr wrap="square">
            <a:spAutoFit/>
          </a:bodyPr>
          <a:lstStyle/>
          <a:p>
            <a:r>
              <a:rPr lang="ru-RU" b="1" i="1" dirty="0">
                <a:solidFill>
                  <a:schemeClr val="accent4">
                    <a:lumMod val="50000"/>
                  </a:schemeClr>
                </a:solidFill>
                <a:effectLst>
                  <a:outerShdw blurRad="38100" dist="38100" dir="2700000" algn="tl">
                    <a:srgbClr val="000000">
                      <a:alpha val="43137"/>
                    </a:srgbClr>
                  </a:outerShdw>
                </a:effectLst>
              </a:rPr>
              <a:t>Присвоєння </a:t>
            </a:r>
            <a:r>
              <a:rPr lang="ru-RU" b="1" i="1" dirty="0" err="1">
                <a:solidFill>
                  <a:schemeClr val="accent4">
                    <a:lumMod val="50000"/>
                  </a:schemeClr>
                </a:solidFill>
                <a:effectLst>
                  <a:outerShdw blurRad="38100" dist="38100" dir="2700000" algn="tl">
                    <a:srgbClr val="000000">
                      <a:alpha val="43137"/>
                    </a:srgbClr>
                  </a:outerShdw>
                </a:effectLst>
              </a:rPr>
              <a:t>кваліфікаційних</a:t>
            </a:r>
            <a:r>
              <a:rPr lang="ru-RU" b="1" i="1" dirty="0">
                <a:solidFill>
                  <a:schemeClr val="accent4">
                    <a:lumMod val="50000"/>
                  </a:schemeClr>
                </a:solidFill>
                <a:effectLst>
                  <a:outerShdw blurRad="38100" dist="38100" dir="2700000" algn="tl">
                    <a:srgbClr val="000000">
                      <a:alpha val="43137"/>
                    </a:srgbClr>
                  </a:outerShdw>
                </a:effectLst>
              </a:rPr>
              <a:t> </a:t>
            </a:r>
            <a:r>
              <a:rPr lang="ru-RU" b="1" i="1" dirty="0" err="1">
                <a:solidFill>
                  <a:schemeClr val="accent4">
                    <a:lumMod val="50000"/>
                  </a:schemeClr>
                </a:solidFill>
                <a:effectLst>
                  <a:outerShdw blurRad="38100" dist="38100" dir="2700000" algn="tl">
                    <a:srgbClr val="000000">
                      <a:alpha val="43137"/>
                    </a:srgbClr>
                  </a:outerShdw>
                </a:effectLst>
              </a:rPr>
              <a:t>категорій</a:t>
            </a:r>
            <a:r>
              <a:rPr lang="ru-RU" b="1" i="1" dirty="0">
                <a:solidFill>
                  <a:schemeClr val="accent4">
                    <a:lumMod val="50000"/>
                  </a:schemeClr>
                </a:solidFill>
                <a:effectLst>
                  <a:outerShdw blurRad="38100" dist="38100" dir="2700000" algn="tl">
                    <a:srgbClr val="000000">
                      <a:alpha val="43137"/>
                    </a:srgbClr>
                  </a:outerShdw>
                </a:effectLst>
              </a:rPr>
              <a:t> за результатами </a:t>
            </a:r>
            <a:r>
              <a:rPr lang="ru-RU" b="1" i="1" dirty="0" err="1">
                <a:solidFill>
                  <a:schemeClr val="accent4">
                    <a:lumMod val="50000"/>
                  </a:schemeClr>
                </a:solidFill>
                <a:effectLst>
                  <a:outerShdw blurRad="38100" dist="38100" dir="2700000" algn="tl">
                    <a:srgbClr val="000000">
                      <a:alpha val="43137"/>
                    </a:srgbClr>
                  </a:outerShdw>
                </a:effectLst>
              </a:rPr>
              <a:t>атестації</a:t>
            </a:r>
            <a:r>
              <a:rPr lang="ru-RU" b="1" i="1" dirty="0">
                <a:solidFill>
                  <a:schemeClr val="accent4">
                    <a:lumMod val="50000"/>
                  </a:schemeClr>
                </a:solidFill>
                <a:effectLst>
                  <a:outerShdw blurRad="38100" dist="38100" dir="2700000" algn="tl">
                    <a:srgbClr val="000000">
                      <a:alpha val="43137"/>
                    </a:srgbClr>
                  </a:outerShdw>
                </a:effectLst>
              </a:rPr>
              <a:t> </a:t>
            </a:r>
            <a:r>
              <a:rPr lang="ru-RU" b="1" i="1" dirty="0" err="1">
                <a:solidFill>
                  <a:schemeClr val="accent4">
                    <a:lumMod val="50000"/>
                  </a:schemeClr>
                </a:solidFill>
                <a:effectLst>
                  <a:outerShdw blurRad="38100" dist="38100" dir="2700000" algn="tl">
                    <a:srgbClr val="000000">
                      <a:alpha val="43137"/>
                    </a:srgbClr>
                  </a:outerShdw>
                </a:effectLst>
              </a:rPr>
              <a:t>здійснюється</a:t>
            </a:r>
            <a:r>
              <a:rPr lang="ru-RU" b="1" i="1" dirty="0">
                <a:solidFill>
                  <a:schemeClr val="accent4">
                    <a:lumMod val="50000"/>
                  </a:schemeClr>
                </a:solidFill>
                <a:effectLst>
                  <a:outerShdw blurRad="38100" dist="38100" dir="2700000" algn="tl">
                    <a:srgbClr val="000000">
                      <a:alpha val="43137"/>
                    </a:srgbClr>
                  </a:outerShdw>
                </a:effectLst>
              </a:rPr>
              <a:t> </a:t>
            </a:r>
            <a:r>
              <a:rPr lang="ru-RU" b="1" i="1" dirty="0" err="1">
                <a:solidFill>
                  <a:schemeClr val="accent4">
                    <a:lumMod val="50000"/>
                  </a:schemeClr>
                </a:solidFill>
                <a:effectLst>
                  <a:outerShdw blurRad="38100" dist="38100" dir="2700000" algn="tl">
                    <a:srgbClr val="000000">
                      <a:alpha val="43137"/>
                    </a:srgbClr>
                  </a:outerShdw>
                </a:effectLst>
              </a:rPr>
              <a:t>послідовно</a:t>
            </a:r>
            <a:r>
              <a:rPr lang="ru-RU" b="1" i="1" dirty="0">
                <a:solidFill>
                  <a:schemeClr val="accent4">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81517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2673C-03C7-4F11-AEFF-B0C44CE075B3}"/>
              </a:ext>
            </a:extLst>
          </p:cNvPr>
          <p:cNvSpPr>
            <a:spLocks noGrp="1"/>
          </p:cNvSpPr>
          <p:nvPr>
            <p:ph type="title"/>
          </p:nvPr>
        </p:nvSpPr>
        <p:spPr>
          <a:xfrm>
            <a:off x="266525" y="468750"/>
            <a:ext cx="6535271" cy="730142"/>
          </a:xfrm>
        </p:spPr>
        <p:txBody>
          <a:bodyPr/>
          <a:lstStyle/>
          <a:p>
            <a:r>
              <a:rPr lang="ru-RU" sz="3200" b="1" dirty="0">
                <a:effectLst>
                  <a:outerShdw blurRad="38100" dist="38100" dir="2700000" algn="tl">
                    <a:srgbClr val="000000">
                      <a:alpha val="43137"/>
                    </a:srgbClr>
                  </a:outerShdw>
                </a:effectLst>
              </a:rPr>
              <a:t>Умови </a:t>
            </a:r>
            <a:r>
              <a:rPr lang="ru-RU" sz="3200" b="1" dirty="0" err="1">
                <a:effectLst>
                  <a:outerShdw blurRad="38100" dist="38100" dir="2700000" algn="tl">
                    <a:srgbClr val="000000">
                      <a:alpha val="43137"/>
                    </a:srgbClr>
                  </a:outerShdw>
                </a:effectLst>
              </a:rPr>
              <a:t>присвоєння</a:t>
            </a:r>
            <a:r>
              <a:rPr lang="ru-RU" sz="3200" b="1" dirty="0">
                <a:effectLst>
                  <a:outerShdw blurRad="38100" dist="38100" dir="2700000" algn="tl">
                    <a:srgbClr val="000000">
                      <a:alpha val="43137"/>
                    </a:srgbClr>
                  </a:outerShdw>
                </a:effectLst>
              </a:rPr>
              <a:t> </a:t>
            </a:r>
            <a:r>
              <a:rPr lang="ru-RU" sz="3200" b="1" dirty="0" err="1">
                <a:effectLst>
                  <a:outerShdw blurRad="38100" dist="38100" dir="2700000" algn="tl">
                    <a:srgbClr val="000000">
                      <a:alpha val="43137"/>
                    </a:srgbClr>
                  </a:outerShdw>
                </a:effectLst>
              </a:rPr>
              <a:t>педагогічних</a:t>
            </a:r>
            <a:r>
              <a:rPr lang="ru-RU" sz="3200" b="1" dirty="0">
                <a:effectLst>
                  <a:outerShdw blurRad="38100" dist="38100" dir="2700000" algn="tl">
                    <a:srgbClr val="000000">
                      <a:alpha val="43137"/>
                    </a:srgbClr>
                  </a:outerShdw>
                </a:effectLst>
              </a:rPr>
              <a:t> </a:t>
            </a:r>
            <a:r>
              <a:rPr lang="ru-RU" sz="3200" b="1" dirty="0" err="1">
                <a:effectLst>
                  <a:outerShdw blurRad="38100" dist="38100" dir="2700000" algn="tl">
                    <a:srgbClr val="000000">
                      <a:alpha val="43137"/>
                    </a:srgbClr>
                  </a:outerShdw>
                </a:effectLst>
              </a:rPr>
              <a:t>звань</a:t>
            </a:r>
            <a:br>
              <a:rPr lang="ru-RU" dirty="0"/>
            </a:br>
            <a:endParaRPr lang="ru-RU" dirty="0"/>
          </a:p>
        </p:txBody>
      </p:sp>
      <p:sp>
        <p:nvSpPr>
          <p:cNvPr id="3" name="Текст 2">
            <a:extLst>
              <a:ext uri="{FF2B5EF4-FFF2-40B4-BE49-F238E27FC236}">
                <a16:creationId xmlns:a16="http://schemas.microsoft.com/office/drawing/2014/main" id="{BBF98B03-FE07-455C-AC61-6BBE52343A07}"/>
              </a:ext>
            </a:extLst>
          </p:cNvPr>
          <p:cNvSpPr>
            <a:spLocks noGrp="1"/>
          </p:cNvSpPr>
          <p:nvPr>
            <p:ph type="body" idx="1"/>
          </p:nvPr>
        </p:nvSpPr>
        <p:spPr>
          <a:xfrm>
            <a:off x="38075" y="1222415"/>
            <a:ext cx="3279320" cy="3648635"/>
          </a:xfrm>
        </p:spPr>
        <p:txBody>
          <a:bodyPr/>
          <a:lstStyle/>
          <a:p>
            <a:pPr marL="127000" indent="0">
              <a:buNone/>
            </a:pPr>
            <a:r>
              <a:rPr lang="ru-RU" sz="1400" dirty="0"/>
              <a:t>Педагогічне </a:t>
            </a:r>
            <a:r>
              <a:rPr lang="ru-RU" sz="1400" dirty="0" err="1"/>
              <a:t>звання</a:t>
            </a:r>
            <a:r>
              <a:rPr lang="ru-RU" sz="1400" dirty="0"/>
              <a:t> </a:t>
            </a:r>
            <a:r>
              <a:rPr lang="ru-RU" sz="1400" b="1" i="1" u="sng" dirty="0"/>
              <a:t>"учитель-методист" </a:t>
            </a:r>
            <a:r>
              <a:rPr lang="ru-RU" sz="1400" dirty="0" err="1"/>
              <a:t>може</a:t>
            </a:r>
            <a:r>
              <a:rPr lang="ru-RU" sz="1400" dirty="0"/>
              <a:t> </a:t>
            </a:r>
            <a:r>
              <a:rPr lang="ru-RU" sz="1400" dirty="0" err="1"/>
              <a:t>присвоюватися</a:t>
            </a:r>
            <a:r>
              <a:rPr lang="ru-RU" sz="1400" dirty="0"/>
              <a:t> </a:t>
            </a:r>
            <a:r>
              <a:rPr lang="ru-RU" sz="1400" dirty="0" err="1"/>
              <a:t>педагогічним</a:t>
            </a:r>
            <a:r>
              <a:rPr lang="ru-RU" sz="1400" dirty="0"/>
              <a:t> </a:t>
            </a:r>
            <a:r>
              <a:rPr lang="ru-RU" sz="1400" dirty="0" err="1"/>
              <a:t>працівникам</a:t>
            </a:r>
            <a:r>
              <a:rPr lang="ru-RU" sz="1400" dirty="0"/>
              <a:t>, </a:t>
            </a:r>
            <a:r>
              <a:rPr lang="ru-RU" sz="1400" dirty="0" err="1"/>
              <a:t>які</a:t>
            </a:r>
            <a:r>
              <a:rPr lang="ru-RU" sz="1400" dirty="0"/>
              <a:t> </a:t>
            </a:r>
            <a:r>
              <a:rPr lang="ru-RU" sz="1400" dirty="0" err="1"/>
              <a:t>мають</a:t>
            </a:r>
            <a:r>
              <a:rPr lang="ru-RU" sz="1400" dirty="0"/>
              <a:t> </a:t>
            </a:r>
            <a:r>
              <a:rPr lang="ru-RU" sz="1400" dirty="0" err="1"/>
              <a:t>кваліфікаційну</a:t>
            </a:r>
            <a:r>
              <a:rPr lang="ru-RU" sz="1400" dirty="0"/>
              <a:t> </a:t>
            </a:r>
            <a:r>
              <a:rPr lang="ru-RU" sz="1400" dirty="0" err="1"/>
              <a:t>категорію</a:t>
            </a:r>
            <a:r>
              <a:rPr lang="ru-RU" sz="1400" dirty="0"/>
              <a:t> "</a:t>
            </a:r>
            <a:r>
              <a:rPr lang="ru-RU" sz="1400" dirty="0" err="1"/>
              <a:t>спеціаліст</a:t>
            </a:r>
            <a:r>
              <a:rPr lang="ru-RU" sz="1400" dirty="0"/>
              <a:t> </a:t>
            </a:r>
            <a:r>
              <a:rPr lang="ru-RU" sz="1400" dirty="0" err="1"/>
              <a:t>вищої</a:t>
            </a:r>
            <a:r>
              <a:rPr lang="ru-RU" sz="1400" dirty="0"/>
              <a:t> </a:t>
            </a:r>
            <a:r>
              <a:rPr lang="ru-RU" sz="1400" dirty="0" err="1"/>
              <a:t>категорії</a:t>
            </a:r>
            <a:r>
              <a:rPr lang="ru-RU" sz="1400" dirty="0"/>
              <a:t>», </a:t>
            </a:r>
            <a:r>
              <a:rPr lang="ru-RU" sz="1400" dirty="0" err="1"/>
              <a:t>здійснюють</a:t>
            </a:r>
            <a:r>
              <a:rPr lang="ru-RU" sz="1400" dirty="0"/>
              <a:t> </a:t>
            </a:r>
            <a:r>
              <a:rPr lang="ru-RU" sz="1400" dirty="0" err="1"/>
              <a:t>науково-методичну</a:t>
            </a:r>
            <a:r>
              <a:rPr lang="ru-RU" sz="1400" dirty="0"/>
              <a:t> і </a:t>
            </a:r>
            <a:r>
              <a:rPr lang="ru-RU" sz="1400" dirty="0" err="1"/>
              <a:t>науково-дослідну</a:t>
            </a:r>
            <a:r>
              <a:rPr lang="ru-RU" sz="1400" dirty="0"/>
              <a:t> </a:t>
            </a:r>
            <a:r>
              <a:rPr lang="ru-RU" sz="1400" dirty="0" err="1"/>
              <a:t>діяльність</a:t>
            </a:r>
            <a:r>
              <a:rPr lang="ru-RU" sz="1400" dirty="0"/>
              <a:t>, </a:t>
            </a:r>
            <a:r>
              <a:rPr lang="ru-RU" sz="1400" dirty="0" err="1"/>
              <a:t>мають</a:t>
            </a:r>
            <a:r>
              <a:rPr lang="ru-RU" sz="1400" dirty="0"/>
              <a:t> </a:t>
            </a:r>
            <a:r>
              <a:rPr lang="ru-RU" sz="1400" dirty="0" err="1"/>
              <a:t>власні</a:t>
            </a:r>
            <a:r>
              <a:rPr lang="ru-RU" sz="1400" dirty="0"/>
              <a:t> </a:t>
            </a:r>
            <a:r>
              <a:rPr lang="ru-RU" sz="1400" dirty="0" err="1"/>
              <a:t>методичні</a:t>
            </a:r>
            <a:r>
              <a:rPr lang="ru-RU" sz="1400" dirty="0"/>
              <a:t> </a:t>
            </a:r>
            <a:r>
              <a:rPr lang="ru-RU" sz="1400" dirty="0" err="1"/>
              <a:t>розробки</a:t>
            </a:r>
            <a:r>
              <a:rPr lang="ru-RU" sz="1400" dirty="0"/>
              <a:t>, </a:t>
            </a:r>
            <a:r>
              <a:rPr lang="ru-RU" sz="1400" dirty="0" err="1"/>
              <a:t>які</a:t>
            </a:r>
            <a:r>
              <a:rPr lang="ru-RU" sz="1400" dirty="0"/>
              <a:t> </a:t>
            </a:r>
            <a:r>
              <a:rPr lang="ru-RU" sz="1400" dirty="0" err="1"/>
              <a:t>пройшли</a:t>
            </a:r>
            <a:r>
              <a:rPr lang="ru-RU" sz="1400" dirty="0"/>
              <a:t> </a:t>
            </a:r>
            <a:r>
              <a:rPr lang="ru-RU" sz="1400" dirty="0" err="1"/>
              <a:t>апробацію</a:t>
            </a:r>
            <a:r>
              <a:rPr lang="ru-RU" sz="1400" dirty="0"/>
              <a:t> та </a:t>
            </a:r>
            <a:r>
              <a:rPr lang="ru-RU" sz="1400" dirty="0" err="1"/>
              <a:t>схвалені</a:t>
            </a:r>
            <a:r>
              <a:rPr lang="ru-RU" sz="1400" dirty="0"/>
              <a:t> </a:t>
            </a:r>
            <a:r>
              <a:rPr lang="ru-RU" sz="1400" dirty="0" err="1"/>
              <a:t>науково-методичними</a:t>
            </a:r>
            <a:r>
              <a:rPr lang="ru-RU" sz="1400" dirty="0"/>
              <a:t> </a:t>
            </a:r>
            <a:r>
              <a:rPr lang="ru-RU" sz="1400" dirty="0" err="1"/>
              <a:t>установами</a:t>
            </a:r>
            <a:r>
              <a:rPr lang="ru-RU" sz="1400" dirty="0"/>
              <a:t> </a:t>
            </a:r>
            <a:r>
              <a:rPr lang="ru-RU" sz="1400" dirty="0" err="1"/>
              <a:t>або</a:t>
            </a:r>
            <a:r>
              <a:rPr lang="ru-RU" sz="1400" dirty="0"/>
              <a:t> </a:t>
            </a:r>
            <a:r>
              <a:rPr lang="ru-RU" sz="1400" dirty="0" err="1"/>
              <a:t>професійними</a:t>
            </a:r>
            <a:r>
              <a:rPr lang="ru-RU" sz="1400" dirty="0"/>
              <a:t> </a:t>
            </a:r>
            <a:r>
              <a:rPr lang="ru-RU" sz="1400" dirty="0" err="1"/>
              <a:t>об'єднаннями</a:t>
            </a:r>
            <a:r>
              <a:rPr lang="ru-RU" sz="1400" dirty="0"/>
              <a:t> </a:t>
            </a:r>
            <a:r>
              <a:rPr lang="ru-RU" sz="1400" dirty="0" err="1"/>
              <a:t>викладачів</a:t>
            </a:r>
            <a:r>
              <a:rPr lang="ru-RU" sz="1400" dirty="0"/>
              <a:t> </a:t>
            </a:r>
            <a:r>
              <a:rPr lang="ru-RU" sz="1400" dirty="0" err="1"/>
              <a:t>професійно-технічних</a:t>
            </a:r>
            <a:r>
              <a:rPr lang="ru-RU" sz="1400" dirty="0"/>
              <a:t> та </a:t>
            </a:r>
            <a:r>
              <a:rPr lang="ru-RU" sz="1400" dirty="0" err="1"/>
              <a:t>вищих</a:t>
            </a:r>
            <a:r>
              <a:rPr lang="ru-RU" sz="1400" dirty="0"/>
              <a:t> </a:t>
            </a:r>
            <a:r>
              <a:rPr lang="ru-RU" sz="1400" dirty="0" err="1"/>
              <a:t>навчальних</a:t>
            </a:r>
            <a:r>
              <a:rPr lang="ru-RU" sz="1400" dirty="0"/>
              <a:t> </a:t>
            </a:r>
            <a:r>
              <a:rPr lang="ru-RU" sz="1400" dirty="0" err="1"/>
              <a:t>закладів</a:t>
            </a:r>
            <a:r>
              <a:rPr lang="ru-RU" sz="1400" dirty="0"/>
              <a:t> </a:t>
            </a:r>
            <a:r>
              <a:rPr lang="en-US" sz="1400" dirty="0"/>
              <a:t>I-II </a:t>
            </a:r>
            <a:r>
              <a:rPr lang="ru-RU" sz="1400" dirty="0" err="1"/>
              <a:t>рівнів</a:t>
            </a:r>
            <a:r>
              <a:rPr lang="ru-RU" sz="1400" dirty="0"/>
              <a:t> </a:t>
            </a:r>
            <a:r>
              <a:rPr lang="ru-RU" sz="1400" dirty="0" err="1"/>
              <a:t>акредитації</a:t>
            </a:r>
            <a:r>
              <a:rPr lang="ru-RU" sz="1400" dirty="0"/>
              <a:t>, </a:t>
            </a:r>
            <a:r>
              <a:rPr lang="ru-RU" sz="1400" dirty="0" err="1"/>
              <a:t>закладів</a:t>
            </a:r>
            <a:r>
              <a:rPr lang="ru-RU" sz="1400" dirty="0"/>
              <a:t> </a:t>
            </a:r>
            <a:r>
              <a:rPr lang="ru-RU" sz="1400" dirty="0" err="1"/>
              <a:t>післядипломної</a:t>
            </a:r>
            <a:r>
              <a:rPr lang="ru-RU" sz="1400" dirty="0"/>
              <a:t> </a:t>
            </a:r>
            <a:r>
              <a:rPr lang="ru-RU" sz="1400" dirty="0" err="1"/>
              <a:t>освіти</a:t>
            </a:r>
            <a:r>
              <a:rPr lang="ru-RU" sz="1400" dirty="0"/>
              <a:t>. </a:t>
            </a:r>
          </a:p>
        </p:txBody>
      </p:sp>
      <p:sp>
        <p:nvSpPr>
          <p:cNvPr id="4" name="Текст 3">
            <a:extLst>
              <a:ext uri="{FF2B5EF4-FFF2-40B4-BE49-F238E27FC236}">
                <a16:creationId xmlns:a16="http://schemas.microsoft.com/office/drawing/2014/main" id="{6B4B8D9A-57DD-4E62-8F7A-60C9FCD9A629}"/>
              </a:ext>
            </a:extLst>
          </p:cNvPr>
          <p:cNvSpPr>
            <a:spLocks noGrp="1"/>
          </p:cNvSpPr>
          <p:nvPr>
            <p:ph type="body" idx="2"/>
          </p:nvPr>
        </p:nvSpPr>
        <p:spPr>
          <a:xfrm>
            <a:off x="3378345" y="1198892"/>
            <a:ext cx="2711920" cy="3768135"/>
          </a:xfrm>
        </p:spPr>
        <p:txBody>
          <a:bodyPr/>
          <a:lstStyle/>
          <a:p>
            <a:pPr marL="127000" indent="0">
              <a:buNone/>
            </a:pPr>
            <a:r>
              <a:rPr lang="ru-RU" sz="1400" dirty="0"/>
              <a:t>Педагогічне </a:t>
            </a:r>
            <a:r>
              <a:rPr lang="ru-RU" sz="1400" dirty="0" err="1"/>
              <a:t>звання</a:t>
            </a:r>
            <a:r>
              <a:rPr lang="ru-RU" sz="1400" dirty="0"/>
              <a:t> </a:t>
            </a:r>
            <a:r>
              <a:rPr lang="ru-RU" sz="1400" b="1" i="1" u="sng" dirty="0"/>
              <a:t>"старший учитель"</a:t>
            </a:r>
            <a:r>
              <a:rPr lang="ru-RU" sz="1400" dirty="0"/>
              <a:t>, </a:t>
            </a:r>
            <a:r>
              <a:rPr lang="ru-RU" sz="1400" dirty="0" err="1"/>
              <a:t>може</a:t>
            </a:r>
            <a:r>
              <a:rPr lang="ru-RU" sz="1400" dirty="0"/>
              <a:t> </a:t>
            </a:r>
            <a:r>
              <a:rPr lang="ru-RU" sz="1400" dirty="0" err="1"/>
              <a:t>присвоюватися</a:t>
            </a:r>
            <a:r>
              <a:rPr lang="ru-RU" sz="1400" dirty="0"/>
              <a:t> </a:t>
            </a:r>
            <a:r>
              <a:rPr lang="ru-RU" sz="1400" dirty="0" err="1"/>
              <a:t>педагогічним</a:t>
            </a:r>
            <a:r>
              <a:rPr lang="ru-RU" sz="1400" dirty="0"/>
              <a:t> </a:t>
            </a:r>
            <a:r>
              <a:rPr lang="ru-RU" sz="1400" dirty="0" err="1"/>
              <a:t>працівникам</a:t>
            </a:r>
            <a:r>
              <a:rPr lang="ru-RU" sz="1400" dirty="0"/>
              <a:t>, </a:t>
            </a:r>
            <a:r>
              <a:rPr lang="ru-RU" sz="1400" dirty="0" err="1"/>
              <a:t>які</a:t>
            </a:r>
            <a:r>
              <a:rPr lang="ru-RU" sz="1400" dirty="0"/>
              <a:t> </a:t>
            </a:r>
            <a:r>
              <a:rPr lang="ru-RU" sz="1400" dirty="0" err="1"/>
              <a:t>мають</a:t>
            </a:r>
            <a:r>
              <a:rPr lang="ru-RU" sz="1400" dirty="0"/>
              <a:t> </a:t>
            </a:r>
            <a:r>
              <a:rPr lang="ru-RU" sz="1400" dirty="0" err="1"/>
              <a:t>кваліфікаційні</a:t>
            </a:r>
            <a:r>
              <a:rPr lang="ru-RU" sz="1400" dirty="0"/>
              <a:t> </a:t>
            </a:r>
            <a:r>
              <a:rPr lang="ru-RU" sz="1400" dirty="0" err="1"/>
              <a:t>категорії</a:t>
            </a:r>
            <a:r>
              <a:rPr lang="ru-RU" sz="1400" dirty="0"/>
              <a:t> "</a:t>
            </a:r>
            <a:r>
              <a:rPr lang="ru-RU" sz="1400" dirty="0" err="1"/>
              <a:t>спеціаліст</a:t>
            </a:r>
            <a:r>
              <a:rPr lang="ru-RU" sz="1400" dirty="0"/>
              <a:t> </a:t>
            </a:r>
            <a:r>
              <a:rPr lang="ru-RU" sz="1400" dirty="0" err="1"/>
              <a:t>вищої</a:t>
            </a:r>
            <a:r>
              <a:rPr lang="ru-RU" sz="1400" dirty="0"/>
              <a:t> </a:t>
            </a:r>
            <a:r>
              <a:rPr lang="ru-RU" sz="1400" dirty="0" err="1"/>
              <a:t>категорії</a:t>
            </a:r>
            <a:r>
              <a:rPr lang="ru-RU" sz="1400" dirty="0"/>
              <a:t>" </a:t>
            </a:r>
            <a:r>
              <a:rPr lang="ru-RU" sz="1400" dirty="0" err="1"/>
              <a:t>або</a:t>
            </a:r>
            <a:r>
              <a:rPr lang="ru-RU" sz="1400" dirty="0"/>
              <a:t> "</a:t>
            </a:r>
            <a:r>
              <a:rPr lang="ru-RU" sz="1400" dirty="0" err="1"/>
              <a:t>спеціаліст</a:t>
            </a:r>
            <a:r>
              <a:rPr lang="ru-RU" sz="1400" dirty="0"/>
              <a:t> </a:t>
            </a:r>
            <a:r>
              <a:rPr lang="ru-RU" sz="1400" dirty="0" err="1"/>
              <a:t>першої</a:t>
            </a:r>
            <a:r>
              <a:rPr lang="ru-RU" sz="1400" dirty="0"/>
              <a:t> </a:t>
            </a:r>
            <a:r>
              <a:rPr lang="ru-RU" sz="1400" dirty="0" err="1"/>
              <a:t>категорії</a:t>
            </a:r>
            <a:r>
              <a:rPr lang="ru-RU" sz="1400" dirty="0"/>
              <a:t>" та </a:t>
            </a:r>
            <a:r>
              <a:rPr lang="ru-RU" sz="1400" dirty="0" err="1"/>
              <a:t>досягли</a:t>
            </a:r>
            <a:r>
              <a:rPr lang="ru-RU" sz="1400" dirty="0"/>
              <a:t> </a:t>
            </a:r>
            <a:r>
              <a:rPr lang="ru-RU" sz="1400" dirty="0" err="1"/>
              <a:t>високого</a:t>
            </a:r>
            <a:r>
              <a:rPr lang="ru-RU" sz="1400" dirty="0"/>
              <a:t> </a:t>
            </a:r>
            <a:r>
              <a:rPr lang="ru-RU" sz="1400" dirty="0" err="1"/>
              <a:t>професіоналізму</a:t>
            </a:r>
            <a:r>
              <a:rPr lang="ru-RU" sz="1400" dirty="0"/>
              <a:t> в </a:t>
            </a:r>
            <a:r>
              <a:rPr lang="ru-RU" sz="1400" dirty="0" err="1"/>
              <a:t>роботі</a:t>
            </a:r>
            <a:r>
              <a:rPr lang="ru-RU" sz="1400" dirty="0"/>
              <a:t>, систематично </a:t>
            </a:r>
            <a:r>
              <a:rPr lang="ru-RU" sz="1400" dirty="0" err="1"/>
              <a:t>використовують</a:t>
            </a:r>
            <a:r>
              <a:rPr lang="ru-RU" sz="1400" dirty="0"/>
              <a:t> </a:t>
            </a:r>
            <a:r>
              <a:rPr lang="ru-RU" sz="1400" dirty="0" err="1"/>
              <a:t>передовий</a:t>
            </a:r>
            <a:r>
              <a:rPr lang="ru-RU" sz="1400" dirty="0"/>
              <a:t> </a:t>
            </a:r>
            <a:r>
              <a:rPr lang="ru-RU" sz="1400" dirty="0" err="1"/>
              <a:t>педагогічний</a:t>
            </a:r>
            <a:r>
              <a:rPr lang="ru-RU" sz="1400" dirty="0"/>
              <a:t> </a:t>
            </a:r>
            <a:r>
              <a:rPr lang="ru-RU" sz="1400" dirty="0" err="1"/>
              <a:t>досвід</a:t>
            </a:r>
            <a:r>
              <a:rPr lang="ru-RU" sz="1400" dirty="0"/>
              <a:t>, </a:t>
            </a:r>
            <a:r>
              <a:rPr lang="ru-RU" sz="1400" dirty="0" err="1"/>
              <a:t>беруть</a:t>
            </a:r>
            <a:r>
              <a:rPr lang="ru-RU" sz="1400" dirty="0"/>
              <a:t> </a:t>
            </a:r>
            <a:r>
              <a:rPr lang="ru-RU" sz="1400" dirty="0" err="1"/>
              <a:t>активну</a:t>
            </a:r>
            <a:r>
              <a:rPr lang="ru-RU" sz="1400" dirty="0"/>
              <a:t> участь у </a:t>
            </a:r>
            <a:r>
              <a:rPr lang="ru-RU" sz="1400" dirty="0" err="1"/>
              <a:t>його</a:t>
            </a:r>
            <a:r>
              <a:rPr lang="ru-RU" sz="1400" dirty="0"/>
              <a:t> </a:t>
            </a:r>
            <a:r>
              <a:rPr lang="ru-RU" sz="1400" dirty="0" err="1"/>
              <a:t>поширенні</a:t>
            </a:r>
            <a:r>
              <a:rPr lang="ru-RU" sz="1400" dirty="0"/>
              <a:t>, </a:t>
            </a:r>
            <a:r>
              <a:rPr lang="ru-RU" sz="1400" dirty="0" err="1"/>
              <a:t>надають</a:t>
            </a:r>
            <a:r>
              <a:rPr lang="ru-RU" sz="1400" dirty="0"/>
              <a:t> </a:t>
            </a:r>
            <a:r>
              <a:rPr lang="ru-RU" sz="1400" dirty="0" err="1"/>
              <a:t>практичну</a:t>
            </a:r>
            <a:r>
              <a:rPr lang="ru-RU" sz="1400" dirty="0"/>
              <a:t> </a:t>
            </a:r>
            <a:r>
              <a:rPr lang="ru-RU" sz="1400" dirty="0" err="1"/>
              <a:t>допомогу</a:t>
            </a:r>
            <a:r>
              <a:rPr lang="ru-RU" sz="1400" dirty="0"/>
              <a:t> </a:t>
            </a:r>
            <a:r>
              <a:rPr lang="ru-RU" sz="1400" dirty="0" err="1"/>
              <a:t>іншим</a:t>
            </a:r>
            <a:r>
              <a:rPr lang="ru-RU" sz="1400" dirty="0"/>
              <a:t> </a:t>
            </a:r>
            <a:r>
              <a:rPr lang="ru-RU" sz="1400" dirty="0" err="1"/>
              <a:t>педагогічним</a:t>
            </a:r>
            <a:r>
              <a:rPr lang="ru-RU" sz="1400" dirty="0"/>
              <a:t> </a:t>
            </a:r>
            <a:r>
              <a:rPr lang="ru-RU" sz="1400" dirty="0" err="1"/>
              <a:t>працівникам</a:t>
            </a:r>
            <a:r>
              <a:rPr lang="ru-RU" sz="1400" dirty="0"/>
              <a:t>.</a:t>
            </a:r>
          </a:p>
          <a:p>
            <a:pPr marL="127000" indent="0">
              <a:buNone/>
            </a:pPr>
            <a:endParaRPr lang="ru-RU" dirty="0"/>
          </a:p>
        </p:txBody>
      </p:sp>
      <p:sp>
        <p:nvSpPr>
          <p:cNvPr id="5" name="Текст 4">
            <a:extLst>
              <a:ext uri="{FF2B5EF4-FFF2-40B4-BE49-F238E27FC236}">
                <a16:creationId xmlns:a16="http://schemas.microsoft.com/office/drawing/2014/main" id="{489C2005-BFD1-421A-9608-C45735C0C52E}"/>
              </a:ext>
            </a:extLst>
          </p:cNvPr>
          <p:cNvSpPr>
            <a:spLocks noGrp="1"/>
          </p:cNvSpPr>
          <p:nvPr>
            <p:ph type="body" idx="3"/>
          </p:nvPr>
        </p:nvSpPr>
        <p:spPr>
          <a:xfrm>
            <a:off x="6226505" y="2141452"/>
            <a:ext cx="2711920" cy="2807064"/>
          </a:xfrm>
        </p:spPr>
        <p:txBody>
          <a:bodyPr/>
          <a:lstStyle/>
          <a:p>
            <a:pPr marL="127000" indent="0">
              <a:buNone/>
            </a:pPr>
            <a:r>
              <a:rPr lang="ru-RU" sz="1400" dirty="0"/>
              <a:t>Педагогічним </a:t>
            </a:r>
            <a:r>
              <a:rPr lang="ru-RU" sz="1400" dirty="0" err="1"/>
              <a:t>працівникам</a:t>
            </a:r>
            <a:r>
              <a:rPr lang="ru-RU" sz="1400" dirty="0"/>
              <a:t>,  </a:t>
            </a:r>
            <a:r>
              <a:rPr lang="ru-RU" sz="1400" dirty="0" err="1"/>
              <a:t>які</a:t>
            </a:r>
            <a:r>
              <a:rPr lang="ru-RU" sz="1400" dirty="0"/>
              <a:t> </a:t>
            </a:r>
            <a:r>
              <a:rPr lang="ru-RU" sz="1400" dirty="0" err="1"/>
              <a:t>мають</a:t>
            </a:r>
            <a:r>
              <a:rPr lang="ru-RU" sz="1400" dirty="0"/>
              <a:t> </a:t>
            </a:r>
            <a:r>
              <a:rPr lang="ru-RU" sz="1400" dirty="0" err="1"/>
              <a:t>базову</a:t>
            </a:r>
            <a:r>
              <a:rPr lang="ru-RU" sz="1400" dirty="0"/>
              <a:t> </a:t>
            </a:r>
            <a:r>
              <a:rPr lang="ru-RU" sz="1400" dirty="0" err="1"/>
              <a:t>або</a:t>
            </a:r>
            <a:r>
              <a:rPr lang="ru-RU" sz="1400" dirty="0"/>
              <a:t>  </a:t>
            </a:r>
            <a:r>
              <a:rPr lang="ru-RU" sz="1400" dirty="0" err="1"/>
              <a:t>неповну</a:t>
            </a:r>
            <a:r>
              <a:rPr lang="ru-RU" sz="1400" dirty="0"/>
              <a:t> </a:t>
            </a:r>
            <a:r>
              <a:rPr lang="ru-RU" sz="1400" dirty="0" err="1"/>
              <a:t>вищу</a:t>
            </a:r>
            <a:r>
              <a:rPr lang="ru-RU" sz="1400" dirty="0"/>
              <a:t>  </a:t>
            </a:r>
            <a:r>
              <a:rPr lang="ru-RU" sz="1400" dirty="0" err="1"/>
              <a:t>педагогічну</a:t>
            </a:r>
            <a:r>
              <a:rPr lang="ru-RU" sz="1400" dirty="0"/>
              <a:t> </a:t>
            </a:r>
            <a:r>
              <a:rPr lang="ru-RU" sz="1400" dirty="0" err="1"/>
              <a:t>освіту</a:t>
            </a:r>
            <a:r>
              <a:rPr lang="ru-RU" sz="1400" dirty="0"/>
              <a:t>,  </a:t>
            </a:r>
            <a:r>
              <a:rPr lang="ru-RU" sz="1400" dirty="0" err="1"/>
              <a:t>можуть</a:t>
            </a:r>
            <a:r>
              <a:rPr lang="ru-RU" sz="1400" dirty="0"/>
              <a:t> </a:t>
            </a:r>
            <a:r>
              <a:rPr lang="ru-RU" sz="1400" dirty="0" err="1"/>
              <a:t>присвоюватися</a:t>
            </a:r>
            <a:r>
              <a:rPr lang="ru-RU" sz="1400" dirty="0"/>
              <a:t> </a:t>
            </a:r>
            <a:r>
              <a:rPr lang="ru-RU" sz="1400" dirty="0" err="1"/>
              <a:t>педагогічні</a:t>
            </a:r>
            <a:r>
              <a:rPr lang="ru-RU" sz="1400" dirty="0"/>
              <a:t> </a:t>
            </a:r>
            <a:r>
              <a:rPr lang="ru-RU" sz="1400" dirty="0" err="1"/>
              <a:t>звання</a:t>
            </a:r>
            <a:r>
              <a:rPr lang="ru-RU" sz="1400" dirty="0"/>
              <a:t> "старший учитель", </a:t>
            </a:r>
            <a:r>
              <a:rPr lang="ru-RU" sz="1400" dirty="0" err="1"/>
              <a:t>якщо</a:t>
            </a:r>
            <a:r>
              <a:rPr lang="ru-RU" sz="1400" dirty="0"/>
              <a:t> стаж </a:t>
            </a:r>
            <a:r>
              <a:rPr lang="ru-RU" sz="1400" dirty="0" err="1"/>
              <a:t>їх</a:t>
            </a:r>
            <a:r>
              <a:rPr lang="ru-RU" sz="1400" dirty="0"/>
              <a:t> </a:t>
            </a:r>
            <a:r>
              <a:rPr lang="ru-RU" sz="1400" dirty="0" err="1"/>
              <a:t>педагогічної</a:t>
            </a:r>
            <a:r>
              <a:rPr lang="ru-RU" sz="1400" dirty="0"/>
              <a:t> </a:t>
            </a:r>
            <a:r>
              <a:rPr lang="ru-RU" sz="1400" dirty="0" err="1"/>
              <a:t>діяльності</a:t>
            </a:r>
            <a:r>
              <a:rPr lang="ru-RU" sz="1400" dirty="0"/>
              <a:t>  становить  не  </a:t>
            </a:r>
            <a:r>
              <a:rPr lang="ru-RU" sz="1400" dirty="0" err="1"/>
              <a:t>менш</a:t>
            </a:r>
            <a:r>
              <a:rPr lang="ru-RU" sz="1400" dirty="0"/>
              <a:t>  як  8  </a:t>
            </a:r>
            <a:r>
              <a:rPr lang="ru-RU" sz="1400" dirty="0" err="1"/>
              <a:t>років</a:t>
            </a:r>
            <a:r>
              <a:rPr lang="ru-RU" sz="1400" dirty="0"/>
              <a:t>  та  </a:t>
            </a:r>
            <a:r>
              <a:rPr lang="ru-RU" sz="1400" dirty="0" err="1"/>
              <a:t>якщо</a:t>
            </a:r>
            <a:r>
              <a:rPr lang="ru-RU" sz="1400" dirty="0"/>
              <a:t> вони </a:t>
            </a:r>
            <a:r>
              <a:rPr lang="ru-RU" sz="1400" dirty="0" err="1"/>
              <a:t>мають</a:t>
            </a:r>
            <a:r>
              <a:rPr lang="ru-RU" sz="1400" dirty="0"/>
              <a:t> </a:t>
            </a:r>
            <a:r>
              <a:rPr lang="ru-RU" sz="1400" dirty="0" err="1"/>
              <a:t>найвищий</a:t>
            </a:r>
            <a:r>
              <a:rPr lang="ru-RU" sz="1400" dirty="0"/>
              <a:t> </a:t>
            </a:r>
            <a:r>
              <a:rPr lang="ru-RU" sz="1400" dirty="0" err="1"/>
              <a:t>тарифний</a:t>
            </a:r>
            <a:r>
              <a:rPr lang="ru-RU" sz="1400" dirty="0"/>
              <a:t> </a:t>
            </a:r>
            <a:r>
              <a:rPr lang="ru-RU" sz="1400" dirty="0" err="1"/>
              <a:t>розряд</a:t>
            </a:r>
            <a:r>
              <a:rPr lang="ru-RU" sz="1400" dirty="0"/>
              <a:t>.</a:t>
            </a:r>
          </a:p>
        </p:txBody>
      </p:sp>
      <p:sp>
        <p:nvSpPr>
          <p:cNvPr id="6" name="Номер слайда 5">
            <a:extLst>
              <a:ext uri="{FF2B5EF4-FFF2-40B4-BE49-F238E27FC236}">
                <a16:creationId xmlns:a16="http://schemas.microsoft.com/office/drawing/2014/main" id="{E34540D6-9021-4A8F-A59C-406223D721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7" name="Рисунок 6">
            <a:extLst>
              <a:ext uri="{FF2B5EF4-FFF2-40B4-BE49-F238E27FC236}">
                <a16:creationId xmlns:a16="http://schemas.microsoft.com/office/drawing/2014/main" id="{6CA6B3BD-239E-491D-B73D-1E3E742E36B4}"/>
              </a:ext>
            </a:extLst>
          </p:cNvPr>
          <p:cNvPicPr>
            <a:picLocks noChangeAspect="1"/>
          </p:cNvPicPr>
          <p:nvPr/>
        </p:nvPicPr>
        <p:blipFill>
          <a:blip r:embed="rId2"/>
          <a:stretch>
            <a:fillRect/>
          </a:stretch>
        </p:blipFill>
        <p:spPr>
          <a:xfrm>
            <a:off x="6896103" y="38150"/>
            <a:ext cx="1981372" cy="2103302"/>
          </a:xfrm>
          <a:prstGeom prst="rect">
            <a:avLst/>
          </a:prstGeom>
        </p:spPr>
      </p:pic>
    </p:spTree>
    <p:extLst>
      <p:ext uri="{BB962C8B-B14F-4D97-AF65-F5344CB8AC3E}">
        <p14:creationId xmlns:p14="http://schemas.microsoft.com/office/powerpoint/2010/main" val="143809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5F126-1277-4C1F-8333-5E8DC66A32BD}"/>
              </a:ext>
            </a:extLst>
          </p:cNvPr>
          <p:cNvSpPr>
            <a:spLocks noGrp="1"/>
          </p:cNvSpPr>
          <p:nvPr>
            <p:ph type="title"/>
          </p:nvPr>
        </p:nvSpPr>
        <p:spPr>
          <a:xfrm>
            <a:off x="457199" y="229083"/>
            <a:ext cx="6033247" cy="766000"/>
          </a:xfrm>
        </p:spPr>
        <p:txBody>
          <a:bodyPr/>
          <a:lstStyle/>
          <a:p>
            <a:r>
              <a:rPr lang="ru-RU" sz="2800" b="1" dirty="0">
                <a:effectLst>
                  <a:outerShdw blurRad="38100" dist="38100" dir="2700000" algn="tl">
                    <a:srgbClr val="000000">
                      <a:alpha val="43137"/>
                    </a:srgbClr>
                  </a:outerShdw>
                </a:effectLst>
              </a:rPr>
              <a:t>Вимоги, </a:t>
            </a:r>
            <a:r>
              <a:rPr lang="ru-RU" sz="2800" b="1" dirty="0" err="1">
                <a:effectLst>
                  <a:outerShdw blurRad="38100" dist="38100" dir="2700000" algn="tl">
                    <a:srgbClr val="000000">
                      <a:alpha val="43137"/>
                    </a:srgbClr>
                  </a:outerShdw>
                </a:effectLst>
              </a:rPr>
              <a:t>що</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пред'являються</a:t>
            </a:r>
            <a:r>
              <a:rPr lang="ru-RU" sz="2800" b="1" dirty="0">
                <a:effectLst>
                  <a:outerShdw blurRad="38100" dist="38100" dir="2700000" algn="tl">
                    <a:srgbClr val="000000">
                      <a:alpha val="43137"/>
                    </a:srgbClr>
                  </a:outerShdw>
                </a:effectLst>
              </a:rPr>
              <a:t> до </a:t>
            </a:r>
            <a:r>
              <a:rPr lang="ru-RU" sz="2800" b="1" dirty="0" err="1">
                <a:effectLst>
                  <a:outerShdw blurRad="38100" dist="38100" dir="2700000" algn="tl">
                    <a:srgbClr val="000000">
                      <a:alpha val="43137"/>
                    </a:srgbClr>
                  </a:outerShdw>
                </a:effectLst>
              </a:rPr>
              <a:t>методичної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розробки</a:t>
            </a: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FE370A05-6709-4180-A9EA-DFFE43A8B2BF}"/>
              </a:ext>
            </a:extLst>
          </p:cNvPr>
          <p:cNvSpPr>
            <a:spLocks noGrp="1"/>
          </p:cNvSpPr>
          <p:nvPr>
            <p:ph type="body" idx="1"/>
          </p:nvPr>
        </p:nvSpPr>
        <p:spPr>
          <a:xfrm>
            <a:off x="172745" y="995083"/>
            <a:ext cx="8704730" cy="3648635"/>
          </a:xfrm>
        </p:spPr>
        <p:txBody>
          <a:bodyPr/>
          <a:lstStyle/>
          <a:p>
            <a:pPr>
              <a:buFont typeface="Arial" panose="020B0604020202020204" pitchFamily="34" charset="0"/>
              <a:buChar char="•"/>
            </a:pPr>
            <a:r>
              <a:rPr lang="ru-RU" sz="1400" dirty="0" err="1"/>
              <a:t>Власна</a:t>
            </a:r>
            <a:r>
              <a:rPr lang="ru-RU" sz="1400" dirty="0"/>
              <a:t> методична </a:t>
            </a:r>
            <a:r>
              <a:rPr lang="ru-RU" sz="1400" dirty="0" err="1"/>
              <a:t>розробка</a:t>
            </a:r>
            <a:r>
              <a:rPr lang="ru-RU" sz="1400" dirty="0"/>
              <a:t> </a:t>
            </a:r>
            <a:r>
              <a:rPr lang="ru-RU" sz="1400" dirty="0" err="1"/>
              <a:t>вимагає</a:t>
            </a:r>
            <a:r>
              <a:rPr lang="ru-RU" sz="1400" dirty="0"/>
              <a:t> </a:t>
            </a:r>
            <a:r>
              <a:rPr lang="ru-RU" sz="1400" dirty="0" err="1"/>
              <a:t>опису</a:t>
            </a:r>
            <a:r>
              <a:rPr lang="ru-RU" sz="1400" dirty="0"/>
              <a:t> й </a:t>
            </a:r>
            <a:r>
              <a:rPr lang="ru-RU" sz="1400" dirty="0" err="1"/>
              <a:t>обґрунтування</a:t>
            </a:r>
            <a:r>
              <a:rPr lang="ru-RU" sz="1400" dirty="0"/>
              <a:t> </a:t>
            </a:r>
            <a:r>
              <a:rPr lang="ru-RU" sz="1400" dirty="0" err="1"/>
              <a:t>роботи</a:t>
            </a:r>
            <a:r>
              <a:rPr lang="ru-RU" sz="1400" dirty="0"/>
              <a:t>  </a:t>
            </a:r>
            <a:r>
              <a:rPr lang="ru-RU" sz="1400" dirty="0" err="1"/>
              <a:t>із</a:t>
            </a:r>
            <a:r>
              <a:rPr lang="ru-RU" sz="1400" dirty="0"/>
              <a:t> </a:t>
            </a:r>
            <a:r>
              <a:rPr lang="ru-RU" sz="1400" dirty="0" err="1"/>
              <a:t>зазначенням</a:t>
            </a:r>
            <a:r>
              <a:rPr lang="ru-RU" sz="1400" dirty="0"/>
              <a:t>  </a:t>
            </a:r>
            <a:r>
              <a:rPr lang="ru-RU" sz="1400" dirty="0" err="1"/>
              <a:t>новизни</a:t>
            </a:r>
            <a:r>
              <a:rPr lang="ru-RU" sz="1400" dirty="0"/>
              <a:t>, </a:t>
            </a:r>
            <a:r>
              <a:rPr lang="ru-RU" sz="1400" dirty="0" err="1"/>
              <a:t>актуальності</a:t>
            </a:r>
            <a:r>
              <a:rPr lang="ru-RU" sz="1400" dirty="0"/>
              <a:t> та </a:t>
            </a:r>
            <a:r>
              <a:rPr lang="ru-RU" sz="1400" dirty="0" err="1"/>
              <a:t>практичної</a:t>
            </a:r>
            <a:r>
              <a:rPr lang="ru-RU" sz="1400" dirty="0"/>
              <a:t> </a:t>
            </a:r>
            <a:r>
              <a:rPr lang="ru-RU" sz="1400" dirty="0" err="1"/>
              <a:t>значущості</a:t>
            </a:r>
            <a:r>
              <a:rPr lang="ru-RU" sz="1400" dirty="0"/>
              <a:t>.</a:t>
            </a:r>
          </a:p>
          <a:p>
            <a:pPr>
              <a:buFont typeface="Arial" panose="020B0604020202020204" pitchFamily="34" charset="0"/>
              <a:buChar char="•"/>
            </a:pPr>
            <a:r>
              <a:rPr lang="ru-RU" sz="1400" dirty="0" err="1"/>
              <a:t>Необхідно</a:t>
            </a:r>
            <a:r>
              <a:rPr lang="ru-RU" sz="1400" dirty="0"/>
              <a:t> </a:t>
            </a:r>
            <a:r>
              <a:rPr lang="ru-RU" sz="1400" dirty="0" err="1"/>
              <a:t>оцінити</a:t>
            </a:r>
            <a:r>
              <a:rPr lang="ru-RU" sz="1400" dirty="0"/>
              <a:t> і </a:t>
            </a:r>
            <a:r>
              <a:rPr lang="ru-RU" sz="1400" dirty="0" err="1"/>
              <a:t>проаналізувати</a:t>
            </a:r>
            <a:r>
              <a:rPr lang="ru-RU" sz="1400" dirty="0"/>
              <a:t> </a:t>
            </a:r>
            <a:r>
              <a:rPr lang="ru-RU" sz="1400" dirty="0" err="1"/>
              <a:t>результативність</a:t>
            </a:r>
            <a:r>
              <a:rPr lang="ru-RU" sz="1400" dirty="0"/>
              <a:t> на </a:t>
            </a:r>
            <a:r>
              <a:rPr lang="ru-RU" sz="1400" dirty="0" err="1"/>
              <a:t>основі</a:t>
            </a:r>
            <a:r>
              <a:rPr lang="ru-RU" sz="1400" dirty="0"/>
              <a:t> </a:t>
            </a:r>
            <a:r>
              <a:rPr lang="ru-RU" sz="1400" dirty="0" err="1"/>
              <a:t>наукових</a:t>
            </a:r>
            <a:r>
              <a:rPr lang="ru-RU" sz="1400" dirty="0"/>
              <a:t> </a:t>
            </a:r>
            <a:r>
              <a:rPr lang="ru-RU" sz="1400" dirty="0" err="1"/>
              <a:t>методів</a:t>
            </a:r>
            <a:r>
              <a:rPr lang="ru-RU" sz="1400" dirty="0"/>
              <a:t> </a:t>
            </a:r>
            <a:r>
              <a:rPr lang="ru-RU" sz="1400" dirty="0" err="1"/>
              <a:t>збору</a:t>
            </a:r>
            <a:r>
              <a:rPr lang="ru-RU" sz="1400" dirty="0"/>
              <a:t> та </a:t>
            </a:r>
            <a:r>
              <a:rPr lang="ru-RU" sz="1400" dirty="0" err="1"/>
              <a:t>обробки</a:t>
            </a:r>
            <a:r>
              <a:rPr lang="ru-RU" sz="1400" dirty="0"/>
              <a:t> </a:t>
            </a:r>
            <a:r>
              <a:rPr lang="ru-RU" sz="1400" dirty="0" err="1"/>
              <a:t>інформації</a:t>
            </a:r>
            <a:r>
              <a:rPr lang="ru-RU" sz="1400" dirty="0"/>
              <a:t>.</a:t>
            </a:r>
          </a:p>
          <a:p>
            <a:pPr>
              <a:buFont typeface="Arial" panose="020B0604020202020204" pitchFamily="34" charset="0"/>
              <a:buChar char="•"/>
            </a:pPr>
            <a:r>
              <a:rPr lang="ru-RU" sz="1400" dirty="0" err="1"/>
              <a:t>Доцільно</a:t>
            </a:r>
            <a:r>
              <a:rPr lang="ru-RU" sz="1400" dirty="0"/>
              <a:t> </a:t>
            </a:r>
            <a:r>
              <a:rPr lang="ru-RU" sz="1400" dirty="0" err="1"/>
              <a:t>дати</a:t>
            </a:r>
            <a:r>
              <a:rPr lang="ru-RU" sz="1400" dirty="0"/>
              <a:t> </a:t>
            </a:r>
            <a:r>
              <a:rPr lang="ru-RU" sz="1400" dirty="0" err="1"/>
              <a:t>рекомендації</a:t>
            </a:r>
            <a:r>
              <a:rPr lang="ru-RU" sz="1400" dirty="0"/>
              <a:t> з </a:t>
            </a:r>
            <a:r>
              <a:rPr lang="ru-RU" sz="1400" dirty="0" err="1"/>
              <a:t>впровадження</a:t>
            </a:r>
            <a:r>
              <a:rPr lang="ru-RU" sz="1400" dirty="0"/>
              <a:t> </a:t>
            </a:r>
            <a:r>
              <a:rPr lang="ru-RU" sz="1400" dirty="0" err="1"/>
              <a:t>матеріалів</a:t>
            </a:r>
            <a:r>
              <a:rPr lang="ru-RU" sz="1400" dirty="0"/>
              <a:t> у практику </a:t>
            </a:r>
            <a:r>
              <a:rPr lang="ru-RU" sz="1400" dirty="0" err="1"/>
              <a:t>інших</a:t>
            </a:r>
            <a:r>
              <a:rPr lang="ru-RU" sz="1400" dirty="0"/>
              <a:t> </a:t>
            </a:r>
            <a:r>
              <a:rPr lang="ru-RU" sz="1400" dirty="0" err="1"/>
              <a:t>навчальних</a:t>
            </a:r>
            <a:r>
              <a:rPr lang="ru-RU" sz="1400" dirty="0"/>
              <a:t> </a:t>
            </a:r>
            <a:r>
              <a:rPr lang="ru-RU" sz="1400" dirty="0" err="1"/>
              <a:t>закладів</a:t>
            </a:r>
            <a:r>
              <a:rPr lang="ru-RU" sz="1400" dirty="0"/>
              <a:t>.</a:t>
            </a:r>
          </a:p>
          <a:p>
            <a:pPr>
              <a:buFont typeface="Arial" panose="020B0604020202020204" pitchFamily="34" charset="0"/>
              <a:buChar char="•"/>
            </a:pPr>
            <a:r>
              <a:rPr lang="ru-RU" sz="1400" dirty="0" err="1"/>
              <a:t>Авторські</a:t>
            </a:r>
            <a:r>
              <a:rPr lang="ru-RU" sz="1400" dirty="0"/>
              <a:t> (</a:t>
            </a:r>
            <a:r>
              <a:rPr lang="ru-RU" sz="1400" dirty="0" err="1"/>
              <a:t>приватні</a:t>
            </a:r>
            <a:r>
              <a:rPr lang="ru-RU" sz="1400" dirty="0"/>
              <a:t>) методики не </a:t>
            </a:r>
            <a:r>
              <a:rPr lang="ru-RU" sz="1400" dirty="0" err="1"/>
              <a:t>повинні</a:t>
            </a:r>
            <a:r>
              <a:rPr lang="ru-RU" sz="1400" dirty="0"/>
              <a:t> </a:t>
            </a:r>
            <a:r>
              <a:rPr lang="ru-RU" sz="1400" dirty="0" err="1"/>
              <a:t>повторювати</a:t>
            </a:r>
            <a:r>
              <a:rPr lang="ru-RU" sz="1400" dirty="0"/>
              <a:t> </a:t>
            </a:r>
            <a:r>
              <a:rPr lang="ru-RU" sz="1400" dirty="0" err="1"/>
              <a:t>зміст</a:t>
            </a:r>
            <a:r>
              <a:rPr lang="ru-RU" sz="1400" dirty="0"/>
              <a:t> </a:t>
            </a:r>
            <a:r>
              <a:rPr lang="ru-RU" sz="1400" dirty="0" err="1"/>
              <a:t>підручників</a:t>
            </a:r>
            <a:r>
              <a:rPr lang="ru-RU" sz="1400" dirty="0"/>
              <a:t> і </a:t>
            </a:r>
            <a:r>
              <a:rPr lang="ru-RU" sz="1400" dirty="0" err="1"/>
              <a:t>навчальних</a:t>
            </a:r>
            <a:r>
              <a:rPr lang="ru-RU" sz="1400" dirty="0"/>
              <a:t> </a:t>
            </a:r>
            <a:r>
              <a:rPr lang="ru-RU" sz="1400" dirty="0" err="1"/>
              <a:t>програм</a:t>
            </a:r>
            <a:r>
              <a:rPr lang="ru-RU" sz="1400" dirty="0"/>
              <a:t>, </a:t>
            </a:r>
            <a:r>
              <a:rPr lang="ru-RU" sz="1400" dirty="0" err="1"/>
              <a:t>описувати</a:t>
            </a:r>
            <a:r>
              <a:rPr lang="ru-RU" sz="1400" dirty="0"/>
              <a:t> </a:t>
            </a:r>
            <a:r>
              <a:rPr lang="ru-RU" sz="1400" dirty="0" err="1"/>
              <a:t>досліджувані</a:t>
            </a:r>
            <a:r>
              <a:rPr lang="ru-RU" sz="1400" dirty="0"/>
              <a:t> </a:t>
            </a:r>
            <a:r>
              <a:rPr lang="ru-RU" sz="1400" dirty="0" err="1"/>
              <a:t>явища</a:t>
            </a:r>
            <a:r>
              <a:rPr lang="ru-RU" sz="1400" dirty="0"/>
              <a:t> й </a:t>
            </a:r>
            <a:r>
              <a:rPr lang="ru-RU" sz="1400" dirty="0" err="1"/>
              <a:t>технічні</a:t>
            </a:r>
            <a:r>
              <a:rPr lang="ru-RU" sz="1400" dirty="0"/>
              <a:t> </a:t>
            </a:r>
            <a:r>
              <a:rPr lang="ru-RU" sz="1400" dirty="0" err="1"/>
              <a:t>об'єкти</a:t>
            </a:r>
            <a:r>
              <a:rPr lang="ru-RU" sz="1400" dirty="0"/>
              <a:t>, </a:t>
            </a:r>
            <a:r>
              <a:rPr lang="ru-RU" sz="1400" dirty="0" err="1"/>
              <a:t>висвітлювати</a:t>
            </a:r>
            <a:r>
              <a:rPr lang="ru-RU" sz="1400" dirty="0"/>
              <a:t> </a:t>
            </a:r>
            <a:r>
              <a:rPr lang="ru-RU" sz="1400" dirty="0" err="1"/>
              <a:t>питання</a:t>
            </a:r>
            <a:r>
              <a:rPr lang="ru-RU" sz="1400" dirty="0"/>
              <a:t>, </a:t>
            </a:r>
            <a:r>
              <a:rPr lang="ru-RU" sz="1400" dirty="0" err="1"/>
              <a:t>викладені</a:t>
            </a:r>
            <a:r>
              <a:rPr lang="ru-RU" sz="1400" dirty="0"/>
              <a:t> в </a:t>
            </a:r>
            <a:r>
              <a:rPr lang="ru-RU" sz="1400" dirty="0" err="1"/>
              <a:t>загальнопедагогічній</a:t>
            </a:r>
            <a:r>
              <a:rPr lang="ru-RU" sz="1400" dirty="0"/>
              <a:t> </a:t>
            </a:r>
            <a:r>
              <a:rPr lang="ru-RU" sz="1400" dirty="0" err="1"/>
              <a:t>літературі</a:t>
            </a:r>
            <a:r>
              <a:rPr lang="ru-RU" sz="1400" dirty="0"/>
              <a:t>.</a:t>
            </a:r>
          </a:p>
          <a:p>
            <a:pPr>
              <a:buFont typeface="Arial" panose="020B0604020202020204" pitchFamily="34" charset="0"/>
              <a:buChar char="•"/>
            </a:pPr>
            <a:r>
              <a:rPr lang="ru-RU" sz="1400" dirty="0" err="1"/>
              <a:t>Рекомендовані</a:t>
            </a:r>
            <a:r>
              <a:rPr lang="ru-RU" sz="1400" dirty="0"/>
              <a:t> </a:t>
            </a:r>
            <a:r>
              <a:rPr lang="ru-RU" sz="1400" dirty="0" err="1"/>
              <a:t>методи</a:t>
            </a:r>
            <a:r>
              <a:rPr lang="ru-RU" sz="1400" dirty="0"/>
              <a:t>, </a:t>
            </a:r>
            <a:r>
              <a:rPr lang="ru-RU" sz="1400" dirty="0" err="1"/>
              <a:t>методичні</a:t>
            </a:r>
            <a:r>
              <a:rPr lang="ru-RU" sz="1400" dirty="0"/>
              <a:t> </a:t>
            </a:r>
            <a:r>
              <a:rPr lang="ru-RU" sz="1400" dirty="0" err="1"/>
              <a:t>прийоми</a:t>
            </a:r>
            <a:r>
              <a:rPr lang="ru-RU" sz="1400" dirty="0"/>
              <a:t>, </a:t>
            </a:r>
            <a:r>
              <a:rPr lang="ru-RU" sz="1400" dirty="0" err="1"/>
              <a:t>форми</a:t>
            </a:r>
            <a:r>
              <a:rPr lang="ru-RU" sz="1400" dirty="0"/>
              <a:t> та </a:t>
            </a:r>
            <a:r>
              <a:rPr lang="ru-RU" sz="1400" dirty="0" err="1"/>
              <a:t>засоби</a:t>
            </a:r>
            <a:r>
              <a:rPr lang="ru-RU" sz="1400" dirty="0"/>
              <a:t> </a:t>
            </a:r>
            <a:r>
              <a:rPr lang="ru-RU" sz="1400" dirty="0" err="1"/>
              <a:t>навчання</a:t>
            </a:r>
            <a:r>
              <a:rPr lang="ru-RU" sz="1400" dirty="0"/>
              <a:t> </a:t>
            </a:r>
            <a:r>
              <a:rPr lang="ru-RU" sz="1400" dirty="0" err="1"/>
              <a:t>повинні</a:t>
            </a:r>
            <a:r>
              <a:rPr lang="ru-RU" sz="1400" dirty="0"/>
              <a:t> бути </a:t>
            </a:r>
            <a:r>
              <a:rPr lang="ru-RU" sz="1400" dirty="0" err="1"/>
              <a:t>чітко</a:t>
            </a:r>
            <a:r>
              <a:rPr lang="ru-RU" sz="1400" dirty="0"/>
              <a:t> </a:t>
            </a:r>
            <a:r>
              <a:rPr lang="ru-RU" sz="1400" dirty="0" err="1"/>
              <a:t>обґрунтовані</a:t>
            </a:r>
            <a:r>
              <a:rPr lang="ru-RU" sz="1400" dirty="0"/>
              <a:t> </a:t>
            </a:r>
            <a:r>
              <a:rPr lang="ru-RU" sz="1400" dirty="0" err="1"/>
              <a:t>посиланнями</a:t>
            </a:r>
            <a:r>
              <a:rPr lang="ru-RU" sz="1400" dirty="0"/>
              <a:t> на </a:t>
            </a:r>
            <a:r>
              <a:rPr lang="ru-RU" sz="1400" dirty="0" err="1"/>
              <a:t>свій</a:t>
            </a:r>
            <a:r>
              <a:rPr lang="ru-RU" sz="1400" dirty="0"/>
              <a:t> </a:t>
            </a:r>
            <a:r>
              <a:rPr lang="ru-RU" sz="1400" dirty="0" err="1"/>
              <a:t>педагогічний</a:t>
            </a:r>
            <a:r>
              <a:rPr lang="ru-RU" sz="1400" dirty="0"/>
              <a:t> </a:t>
            </a:r>
            <a:r>
              <a:rPr lang="ru-RU" sz="1400" dirty="0" err="1"/>
              <a:t>досвід</a:t>
            </a:r>
            <a:r>
              <a:rPr lang="ru-RU" sz="1400" dirty="0"/>
              <a:t>.</a:t>
            </a:r>
          </a:p>
          <a:p>
            <a:pPr>
              <a:buFont typeface="Arial" panose="020B0604020202020204" pitchFamily="34" charset="0"/>
              <a:buChar char="•"/>
            </a:pPr>
            <a:r>
              <a:rPr lang="ru-RU" sz="1400" dirty="0"/>
              <a:t>Методична </a:t>
            </a:r>
            <a:r>
              <a:rPr lang="ru-RU" sz="1400" dirty="0" err="1"/>
              <a:t>розробка</a:t>
            </a:r>
            <a:r>
              <a:rPr lang="ru-RU" sz="1400" dirty="0"/>
              <a:t> повинна </a:t>
            </a:r>
            <a:r>
              <a:rPr lang="ru-RU" sz="1400" dirty="0" err="1"/>
              <a:t>враховувати</a:t>
            </a:r>
            <a:r>
              <a:rPr lang="ru-RU" sz="1400" dirty="0"/>
              <a:t> </a:t>
            </a:r>
            <a:r>
              <a:rPr lang="ru-RU" sz="1400" dirty="0" err="1"/>
              <a:t>конкретні</a:t>
            </a:r>
            <a:r>
              <a:rPr lang="ru-RU" sz="1400" dirty="0"/>
              <a:t> </a:t>
            </a:r>
            <a:r>
              <a:rPr lang="ru-RU" sz="1400" dirty="0" err="1"/>
              <a:t>матеріально-технічні</a:t>
            </a:r>
            <a:r>
              <a:rPr lang="ru-RU" sz="1400" dirty="0"/>
              <a:t> </a:t>
            </a:r>
            <a:r>
              <a:rPr lang="ru-RU" sz="1400" dirty="0" err="1"/>
              <a:t>умови</a:t>
            </a:r>
            <a:r>
              <a:rPr lang="ru-RU" sz="1400" dirty="0"/>
              <a:t> </a:t>
            </a:r>
            <a:r>
              <a:rPr lang="ru-RU" sz="1400" dirty="0" err="1"/>
              <a:t>здійснення</a:t>
            </a:r>
            <a:r>
              <a:rPr lang="ru-RU" sz="1400" dirty="0"/>
              <a:t> </a:t>
            </a:r>
            <a:r>
              <a:rPr lang="ru-RU" sz="1400" dirty="0" err="1"/>
              <a:t>навчально-виховного</a:t>
            </a:r>
            <a:r>
              <a:rPr lang="ru-RU" sz="1400" dirty="0"/>
              <a:t> </a:t>
            </a:r>
            <a:r>
              <a:rPr lang="ru-RU" sz="1400" dirty="0" err="1"/>
              <a:t>процесу</a:t>
            </a:r>
            <a:r>
              <a:rPr lang="ru-RU" sz="1400" dirty="0"/>
              <a:t>.</a:t>
            </a:r>
          </a:p>
          <a:p>
            <a:pPr>
              <a:buFont typeface="Arial" panose="020B0604020202020204" pitchFamily="34" charset="0"/>
              <a:buChar char="•"/>
            </a:pPr>
            <a:r>
              <a:rPr lang="ru-RU" sz="1400" dirty="0"/>
              <a:t>Методична </a:t>
            </a:r>
            <a:r>
              <a:rPr lang="ru-RU" sz="1400" dirty="0" err="1"/>
              <a:t>розробка</a:t>
            </a:r>
            <a:r>
              <a:rPr lang="ru-RU" sz="1400" dirty="0"/>
              <a:t> </a:t>
            </a:r>
            <a:r>
              <a:rPr lang="ru-RU" sz="1400" dirty="0" err="1"/>
              <a:t>має</a:t>
            </a:r>
            <a:r>
              <a:rPr lang="ru-RU" sz="1400" dirty="0"/>
              <a:t> </a:t>
            </a:r>
            <a:r>
              <a:rPr lang="ru-RU" sz="1400" dirty="0" err="1"/>
              <a:t>містити</a:t>
            </a:r>
            <a:r>
              <a:rPr lang="ru-RU" sz="1400" dirty="0"/>
              <a:t> </a:t>
            </a:r>
            <a:r>
              <a:rPr lang="ru-RU" sz="1400" dirty="0" err="1"/>
              <a:t>конкретні</a:t>
            </a:r>
            <a:r>
              <a:rPr lang="ru-RU" sz="1400" dirty="0"/>
              <a:t> </a:t>
            </a:r>
            <a:r>
              <a:rPr lang="ru-RU" sz="1400" dirty="0" err="1"/>
              <a:t>матеріали</a:t>
            </a:r>
            <a:r>
              <a:rPr lang="ru-RU" sz="1400" dirty="0"/>
              <a:t>, </a:t>
            </a:r>
            <a:r>
              <a:rPr lang="ru-RU" sz="1400" dirty="0" err="1"/>
              <a:t>які</a:t>
            </a:r>
            <a:r>
              <a:rPr lang="ru-RU" sz="1400" dirty="0"/>
              <a:t> </a:t>
            </a:r>
            <a:r>
              <a:rPr lang="ru-RU" sz="1400" dirty="0" err="1"/>
              <a:t>може</a:t>
            </a:r>
            <a:r>
              <a:rPr lang="ru-RU" sz="1400" dirty="0"/>
              <a:t> </a:t>
            </a:r>
            <a:r>
              <a:rPr lang="ru-RU" sz="1400" dirty="0" err="1"/>
              <a:t>використовувати</a:t>
            </a:r>
            <a:r>
              <a:rPr lang="ru-RU" sz="1400" dirty="0"/>
              <a:t> педагог у </a:t>
            </a:r>
            <a:r>
              <a:rPr lang="ru-RU" sz="1400" dirty="0" err="1"/>
              <a:t>своїй</a:t>
            </a:r>
            <a:r>
              <a:rPr lang="ru-RU" sz="1400" dirty="0"/>
              <a:t> </a:t>
            </a:r>
            <a:r>
              <a:rPr lang="ru-RU" sz="1400" dirty="0" err="1"/>
              <a:t>роботі</a:t>
            </a:r>
            <a:r>
              <a:rPr lang="ru-RU" sz="1400" dirty="0"/>
              <a:t> (</a:t>
            </a:r>
            <a:r>
              <a:rPr lang="ru-RU" sz="1400" dirty="0" err="1"/>
              <a:t>картки-завдання</a:t>
            </a:r>
            <a:r>
              <a:rPr lang="ru-RU" sz="1400" dirty="0"/>
              <a:t>, </a:t>
            </a:r>
            <a:r>
              <a:rPr lang="ru-RU" sz="1400" dirty="0" err="1"/>
              <a:t>зразки</a:t>
            </a:r>
            <a:r>
              <a:rPr lang="ru-RU" sz="1400" dirty="0"/>
              <a:t> УПД, </a:t>
            </a:r>
            <a:r>
              <a:rPr lang="ru-RU" sz="1400" dirty="0" err="1"/>
              <a:t>плани</a:t>
            </a:r>
            <a:r>
              <a:rPr lang="ru-RU" sz="1400" dirty="0"/>
              <a:t> </a:t>
            </a:r>
            <a:r>
              <a:rPr lang="ru-RU" sz="1400" dirty="0" err="1"/>
              <a:t>уроків</a:t>
            </a:r>
            <a:r>
              <a:rPr lang="ru-RU" sz="1400" dirty="0"/>
              <a:t>, </a:t>
            </a:r>
            <a:r>
              <a:rPr lang="ru-RU" sz="1400" dirty="0" err="1"/>
              <a:t>інструкції</a:t>
            </a:r>
            <a:r>
              <a:rPr lang="ru-RU" sz="1400" dirty="0"/>
              <a:t> для </a:t>
            </a:r>
            <a:r>
              <a:rPr lang="ru-RU" sz="1400" dirty="0" err="1"/>
              <a:t>проведення</a:t>
            </a:r>
            <a:r>
              <a:rPr lang="ru-RU" sz="1400" dirty="0"/>
              <a:t> </a:t>
            </a:r>
            <a:r>
              <a:rPr lang="ru-RU" sz="1400" dirty="0" err="1"/>
              <a:t>лабораторних</a:t>
            </a:r>
            <a:r>
              <a:rPr lang="ru-RU" sz="1400" dirty="0"/>
              <a:t> </a:t>
            </a:r>
            <a:r>
              <a:rPr lang="ru-RU" sz="1400" dirty="0" err="1"/>
              <a:t>робіт</a:t>
            </a:r>
            <a:r>
              <a:rPr lang="ru-RU" sz="1400" dirty="0"/>
              <a:t>, </a:t>
            </a:r>
            <a:r>
              <a:rPr lang="ru-RU" sz="1400" dirty="0" err="1"/>
              <a:t>картки-схеми</a:t>
            </a:r>
            <a:r>
              <a:rPr lang="ru-RU" sz="1400" dirty="0"/>
              <a:t>, тести, </a:t>
            </a:r>
            <a:r>
              <a:rPr lang="ru-RU" sz="1400" dirty="0" err="1"/>
              <a:t>різнорівневі</a:t>
            </a:r>
            <a:r>
              <a:rPr lang="ru-RU" sz="1400" dirty="0"/>
              <a:t> </a:t>
            </a:r>
            <a:r>
              <a:rPr lang="ru-RU" sz="1400" dirty="0" err="1"/>
              <a:t>завдання</a:t>
            </a:r>
            <a:r>
              <a:rPr lang="ru-RU" sz="1400" dirty="0"/>
              <a:t> </a:t>
            </a:r>
            <a:r>
              <a:rPr lang="ru-RU" sz="1400" dirty="0" err="1"/>
              <a:t>тощо</a:t>
            </a:r>
            <a:r>
              <a:rPr lang="ru-RU" sz="1400" dirty="0"/>
              <a:t>).</a:t>
            </a:r>
          </a:p>
          <a:p>
            <a:pPr marL="114300" indent="0">
              <a:buNone/>
            </a:pPr>
            <a:endParaRPr lang="ru-RU" dirty="0"/>
          </a:p>
        </p:txBody>
      </p:sp>
      <p:sp>
        <p:nvSpPr>
          <p:cNvPr id="4" name="Номер слайда 3">
            <a:extLst>
              <a:ext uri="{FF2B5EF4-FFF2-40B4-BE49-F238E27FC236}">
                <a16:creationId xmlns:a16="http://schemas.microsoft.com/office/drawing/2014/main" id="{3EC922C5-603C-4678-B1C0-28BA376295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pic>
        <p:nvPicPr>
          <p:cNvPr id="5" name="Рисунок 4">
            <a:extLst>
              <a:ext uri="{FF2B5EF4-FFF2-40B4-BE49-F238E27FC236}">
                <a16:creationId xmlns:a16="http://schemas.microsoft.com/office/drawing/2014/main" id="{420B5353-37F4-4377-B6AF-6DA400317D5C}"/>
              </a:ext>
            </a:extLst>
          </p:cNvPr>
          <p:cNvPicPr>
            <a:picLocks noChangeAspect="1"/>
          </p:cNvPicPr>
          <p:nvPr/>
        </p:nvPicPr>
        <p:blipFill>
          <a:blip r:embed="rId2"/>
          <a:stretch>
            <a:fillRect/>
          </a:stretch>
        </p:blipFill>
        <p:spPr>
          <a:xfrm>
            <a:off x="7716224" y="-133733"/>
            <a:ext cx="1389701" cy="1475221"/>
          </a:xfrm>
          <a:prstGeom prst="rect">
            <a:avLst/>
          </a:prstGeom>
        </p:spPr>
      </p:pic>
    </p:spTree>
    <p:extLst>
      <p:ext uri="{BB962C8B-B14F-4D97-AF65-F5344CB8AC3E}">
        <p14:creationId xmlns:p14="http://schemas.microsoft.com/office/powerpoint/2010/main" val="237661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5F126-1277-4C1F-8333-5E8DC66A32BD}"/>
              </a:ext>
            </a:extLst>
          </p:cNvPr>
          <p:cNvSpPr>
            <a:spLocks noGrp="1"/>
          </p:cNvSpPr>
          <p:nvPr>
            <p:ph type="title"/>
          </p:nvPr>
        </p:nvSpPr>
        <p:spPr>
          <a:xfrm>
            <a:off x="457200" y="564979"/>
            <a:ext cx="6033247" cy="443270"/>
          </a:xfrm>
        </p:spPr>
        <p:txBody>
          <a:bodyPr/>
          <a:lstStyle/>
          <a:p>
            <a:r>
              <a:rPr lang="ru-RU" sz="2800" b="1" dirty="0">
                <a:effectLst>
                  <a:outerShdw blurRad="38100" dist="38100" dir="2700000" algn="tl">
                    <a:srgbClr val="000000">
                      <a:alpha val="43137"/>
                    </a:srgbClr>
                  </a:outerShdw>
                </a:effectLst>
              </a:rPr>
              <a:t>Структура </a:t>
            </a:r>
            <a:r>
              <a:rPr lang="ru-RU" sz="2800" b="1" dirty="0" err="1">
                <a:effectLst>
                  <a:outerShdw blurRad="38100" dist="38100" dir="2700000" algn="tl">
                    <a:srgbClr val="000000">
                      <a:alpha val="43137"/>
                    </a:srgbClr>
                  </a:outerShdw>
                </a:effectLst>
              </a:rPr>
              <a:t>методичної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розробки</a:t>
            </a:r>
            <a:endParaRPr lang="ru-RU" sz="2800" b="1" dirty="0">
              <a:effectLst>
                <a:outerShdw blurRad="38100" dist="38100" dir="2700000" algn="tl">
                  <a:srgbClr val="000000">
                    <a:alpha val="43137"/>
                  </a:srgbClr>
                </a:outerShdw>
              </a:effectLst>
            </a:endParaRPr>
          </a:p>
        </p:txBody>
      </p:sp>
      <p:sp>
        <p:nvSpPr>
          <p:cNvPr id="4" name="Номер слайда 3">
            <a:extLst>
              <a:ext uri="{FF2B5EF4-FFF2-40B4-BE49-F238E27FC236}">
                <a16:creationId xmlns:a16="http://schemas.microsoft.com/office/drawing/2014/main" id="{3EC922C5-603C-4678-B1C0-28BA376295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5" name="Рисунок 4">
            <a:extLst>
              <a:ext uri="{FF2B5EF4-FFF2-40B4-BE49-F238E27FC236}">
                <a16:creationId xmlns:a16="http://schemas.microsoft.com/office/drawing/2014/main" id="{420B5353-37F4-4377-B6AF-6DA400317D5C}"/>
              </a:ext>
            </a:extLst>
          </p:cNvPr>
          <p:cNvPicPr>
            <a:picLocks noChangeAspect="1"/>
          </p:cNvPicPr>
          <p:nvPr/>
        </p:nvPicPr>
        <p:blipFill>
          <a:blip r:embed="rId2"/>
          <a:stretch>
            <a:fillRect/>
          </a:stretch>
        </p:blipFill>
        <p:spPr>
          <a:xfrm>
            <a:off x="7476565" y="229083"/>
            <a:ext cx="1467995" cy="1558333"/>
          </a:xfrm>
          <a:prstGeom prst="rect">
            <a:avLst/>
          </a:prstGeom>
        </p:spPr>
      </p:pic>
      <p:graphicFrame>
        <p:nvGraphicFramePr>
          <p:cNvPr id="6" name="Таблица 5">
            <a:extLst>
              <a:ext uri="{FF2B5EF4-FFF2-40B4-BE49-F238E27FC236}">
                <a16:creationId xmlns:a16="http://schemas.microsoft.com/office/drawing/2014/main" id="{4B9F52FF-2229-4DDC-A086-2DBA38F0E093}"/>
              </a:ext>
            </a:extLst>
          </p:cNvPr>
          <p:cNvGraphicFramePr>
            <a:graphicFrameLocks noGrp="1"/>
          </p:cNvGraphicFramePr>
          <p:nvPr>
            <p:extLst>
              <p:ext uri="{D42A27DB-BD31-4B8C-83A1-F6EECF244321}">
                <p14:modId xmlns:p14="http://schemas.microsoft.com/office/powerpoint/2010/main" val="2783150014"/>
              </p:ext>
            </p:extLst>
          </p:nvPr>
        </p:nvGraphicFramePr>
        <p:xfrm>
          <a:off x="457200" y="1159121"/>
          <a:ext cx="6705600" cy="3946229"/>
        </p:xfrm>
        <a:graphic>
          <a:graphicData uri="http://schemas.openxmlformats.org/drawingml/2006/table">
            <a:tbl>
              <a:tblPr firstRow="1" firstCol="1" bandRow="1">
                <a:tableStyleId>{5CD5B7B9-7AAB-4E71-8935-5ACDFAD8A81C}</a:tableStyleId>
              </a:tblPr>
              <a:tblGrid>
                <a:gridCol w="1203985">
                  <a:extLst>
                    <a:ext uri="{9D8B030D-6E8A-4147-A177-3AD203B41FA5}">
                      <a16:colId xmlns:a16="http://schemas.microsoft.com/office/drawing/2014/main" val="2626050278"/>
                    </a:ext>
                  </a:extLst>
                </a:gridCol>
                <a:gridCol w="5501615">
                  <a:extLst>
                    <a:ext uri="{9D8B030D-6E8A-4147-A177-3AD203B41FA5}">
                      <a16:colId xmlns:a16="http://schemas.microsoft.com/office/drawing/2014/main" val="2254702208"/>
                    </a:ext>
                  </a:extLst>
                </a:gridCol>
              </a:tblGrid>
              <a:tr h="1458370">
                <a:tc>
                  <a:txBody>
                    <a:bodyPr/>
                    <a:lstStyle/>
                    <a:p>
                      <a:pPr algn="just">
                        <a:lnSpc>
                          <a:spcPct val="115000"/>
                        </a:lnSpc>
                        <a:spcAft>
                          <a:spcPts val="0"/>
                        </a:spcAft>
                      </a:pPr>
                      <a:r>
                        <a:rPr lang="uk-UA" sz="1400" b="1" i="1" dirty="0">
                          <a:effectLst/>
                        </a:rPr>
                        <a:t>Титульна сторінка </a:t>
                      </a:r>
                      <a:endParaRPr lang="ru-RU" sz="1400" b="1" i="1" dirty="0">
                        <a:effectLst/>
                      </a:endParaRPr>
                    </a:p>
                  </a:txBody>
                  <a:tcPr marL="56730" marR="56730" marT="0" marB="0">
                    <a:solidFill>
                      <a:schemeClr val="accent2">
                        <a:lumMod val="20000"/>
                        <a:lumOff val="80000"/>
                      </a:schemeClr>
                    </a:solidFill>
                  </a:tcPr>
                </a:tc>
                <a:tc>
                  <a:txBody>
                    <a:bodyPr/>
                    <a:lstStyle/>
                    <a:p>
                      <a:pPr algn="just">
                        <a:lnSpc>
                          <a:spcPct val="115000"/>
                        </a:lnSpc>
                        <a:spcAft>
                          <a:spcPts val="0"/>
                        </a:spcAft>
                      </a:pPr>
                      <a:r>
                        <a:rPr lang="uk-UA" sz="1400" dirty="0">
                          <a:effectLst/>
                        </a:rPr>
                        <a:t>       Титульна сторінка методичної розробки містить повну назву Департаменту освіти, закладу, де працює педагог. Назва методичної розробки не повинна перевищувати 9 - 12 слів. Вище зазначається прізвище автора. Унизу титульної сторінки вказується місце й рік написання методичної розробки.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606372970"/>
                  </a:ext>
                </a:extLst>
              </a:tr>
              <a:tr h="867400">
                <a:tc>
                  <a:txBody>
                    <a:bodyPr/>
                    <a:lstStyle/>
                    <a:p>
                      <a:pPr algn="just">
                        <a:lnSpc>
                          <a:spcPct val="115000"/>
                        </a:lnSpc>
                        <a:spcAft>
                          <a:spcPts val="0"/>
                        </a:spcAft>
                      </a:pPr>
                      <a:r>
                        <a:rPr lang="uk-UA" sz="1400" b="1" i="1" dirty="0">
                          <a:effectLst/>
                        </a:rPr>
                        <a:t>Анотація</a:t>
                      </a:r>
                      <a:endParaRPr lang="ru-RU"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2">
                        <a:lumMod val="20000"/>
                        <a:lumOff val="80000"/>
                      </a:schemeClr>
                    </a:solidFill>
                  </a:tcPr>
                </a:tc>
                <a:tc>
                  <a:txBody>
                    <a:bodyPr/>
                    <a:lstStyle/>
                    <a:p>
                      <a:pPr indent="270510" algn="just">
                        <a:lnSpc>
                          <a:spcPct val="115000"/>
                        </a:lnSpc>
                        <a:spcAft>
                          <a:spcPts val="0"/>
                        </a:spcAft>
                      </a:pPr>
                      <a:r>
                        <a:rPr lang="uk-UA" sz="1400" dirty="0">
                          <a:effectLst/>
                        </a:rPr>
                        <a:t>В анотації (3 - 4 пропозиції) коротко вказується, якій проблемі присвячується методична розробка, які питання розкриває, кому може бути корисна.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1128671001"/>
                  </a:ext>
                </a:extLst>
              </a:tr>
              <a:tr h="753059">
                <a:tc>
                  <a:txBody>
                    <a:bodyPr/>
                    <a:lstStyle/>
                    <a:p>
                      <a:pPr algn="just">
                        <a:lnSpc>
                          <a:spcPct val="115000"/>
                        </a:lnSpc>
                        <a:spcAft>
                          <a:spcPts val="0"/>
                        </a:spcAft>
                      </a:pPr>
                      <a:r>
                        <a:rPr lang="uk-UA" sz="1400" b="1" i="1" dirty="0">
                          <a:effectLst/>
                        </a:rPr>
                        <a:t>Зміст </a:t>
                      </a:r>
                      <a:endParaRPr lang="ru-RU" sz="1400" b="1" i="1" dirty="0">
                        <a:effectLst/>
                      </a:endParaRPr>
                    </a:p>
                  </a:txBody>
                  <a:tcPr marL="56730" marR="56730" marT="0" marB="0">
                    <a:solidFill>
                      <a:schemeClr val="accent2">
                        <a:lumMod val="20000"/>
                        <a:lumOff val="80000"/>
                      </a:schemeClr>
                    </a:solidFill>
                  </a:tcPr>
                </a:tc>
                <a:tc>
                  <a:txBody>
                    <a:bodyPr/>
                    <a:lstStyle/>
                    <a:p>
                      <a:pPr indent="270510" algn="just">
                        <a:lnSpc>
                          <a:spcPct val="115000"/>
                        </a:lnSpc>
                        <a:spcAft>
                          <a:spcPts val="0"/>
                        </a:spcAft>
                      </a:pPr>
                      <a:r>
                        <a:rPr lang="uk-UA" sz="1400" dirty="0">
                          <a:effectLst/>
                        </a:rPr>
                        <a:t>Містить назви розділів, підрозділів (пунктів) та номери їх початкових сторінок.</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3930080423"/>
                  </a:ext>
                </a:extLst>
              </a:tr>
              <a:tr h="867400">
                <a:tc>
                  <a:txBody>
                    <a:bodyPr/>
                    <a:lstStyle/>
                    <a:p>
                      <a:pPr algn="just">
                        <a:lnSpc>
                          <a:spcPct val="115000"/>
                        </a:lnSpc>
                        <a:spcAft>
                          <a:spcPts val="0"/>
                        </a:spcAft>
                      </a:pPr>
                      <a:r>
                        <a:rPr lang="uk-UA" sz="1400" b="1" i="1" dirty="0">
                          <a:effectLst/>
                        </a:rPr>
                        <a:t>Вступ</a:t>
                      </a:r>
                      <a:endParaRPr lang="ru-RU"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2">
                        <a:lumMod val="20000"/>
                        <a:lumOff val="80000"/>
                      </a:schemeClr>
                    </a:solidFill>
                  </a:tcPr>
                </a:tc>
                <a:tc>
                  <a:txBody>
                    <a:bodyPr/>
                    <a:lstStyle/>
                    <a:p>
                      <a:pPr indent="270510" algn="just">
                        <a:lnSpc>
                          <a:spcPct val="115000"/>
                        </a:lnSpc>
                        <a:spcAft>
                          <a:spcPts val="0"/>
                        </a:spcAft>
                      </a:pPr>
                      <a:r>
                        <a:rPr lang="uk-UA" sz="1400" dirty="0">
                          <a:effectLst/>
                        </a:rPr>
                        <a:t>У вступі (1 - 3 сторінки) розкривається актуальність даної роботи, тобто автор відповідає на питання, чому він обрав цю тему і яке її місце у змісті освіти.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3503129254"/>
                  </a:ext>
                </a:extLst>
              </a:tr>
            </a:tbl>
          </a:graphicData>
        </a:graphic>
      </p:graphicFrame>
    </p:spTree>
    <p:extLst>
      <p:ext uri="{BB962C8B-B14F-4D97-AF65-F5344CB8AC3E}">
        <p14:creationId xmlns:p14="http://schemas.microsoft.com/office/powerpoint/2010/main" val="2210517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75F126-1277-4C1F-8333-5E8DC66A32BD}"/>
              </a:ext>
            </a:extLst>
          </p:cNvPr>
          <p:cNvSpPr>
            <a:spLocks noGrp="1"/>
          </p:cNvSpPr>
          <p:nvPr>
            <p:ph type="title"/>
          </p:nvPr>
        </p:nvSpPr>
        <p:spPr>
          <a:xfrm>
            <a:off x="394447" y="324539"/>
            <a:ext cx="6033247" cy="443270"/>
          </a:xfrm>
        </p:spPr>
        <p:txBody>
          <a:bodyPr/>
          <a:lstStyle/>
          <a:p>
            <a:r>
              <a:rPr lang="ru-RU" sz="2800" b="1" dirty="0">
                <a:effectLst>
                  <a:outerShdw blurRad="38100" dist="38100" dir="2700000" algn="tl">
                    <a:srgbClr val="000000">
                      <a:alpha val="43137"/>
                    </a:srgbClr>
                  </a:outerShdw>
                </a:effectLst>
              </a:rPr>
              <a:t>Структура </a:t>
            </a:r>
            <a:r>
              <a:rPr lang="ru-RU" sz="2800" b="1" dirty="0" err="1">
                <a:effectLst>
                  <a:outerShdw blurRad="38100" dist="38100" dir="2700000" algn="tl">
                    <a:srgbClr val="000000">
                      <a:alpha val="43137"/>
                    </a:srgbClr>
                  </a:outerShdw>
                </a:effectLst>
              </a:rPr>
              <a:t>методичної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розробки</a:t>
            </a:r>
            <a:endParaRPr lang="ru-RU" sz="2800" b="1" dirty="0">
              <a:effectLst>
                <a:outerShdw blurRad="38100" dist="38100" dir="2700000" algn="tl">
                  <a:srgbClr val="000000">
                    <a:alpha val="43137"/>
                  </a:srgbClr>
                </a:outerShdw>
              </a:effectLst>
            </a:endParaRPr>
          </a:p>
        </p:txBody>
      </p:sp>
      <p:sp>
        <p:nvSpPr>
          <p:cNvPr id="4" name="Номер слайда 3">
            <a:extLst>
              <a:ext uri="{FF2B5EF4-FFF2-40B4-BE49-F238E27FC236}">
                <a16:creationId xmlns:a16="http://schemas.microsoft.com/office/drawing/2014/main" id="{3EC922C5-603C-4678-B1C0-28BA376295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graphicFrame>
        <p:nvGraphicFramePr>
          <p:cNvPr id="7" name="Таблица 6">
            <a:extLst>
              <a:ext uri="{FF2B5EF4-FFF2-40B4-BE49-F238E27FC236}">
                <a16:creationId xmlns:a16="http://schemas.microsoft.com/office/drawing/2014/main" id="{2773E0C5-8571-49B9-B56D-D59F1C70C231}"/>
              </a:ext>
            </a:extLst>
          </p:cNvPr>
          <p:cNvGraphicFramePr>
            <a:graphicFrameLocks noGrp="1"/>
          </p:cNvGraphicFramePr>
          <p:nvPr>
            <p:extLst>
              <p:ext uri="{D42A27DB-BD31-4B8C-83A1-F6EECF244321}">
                <p14:modId xmlns:p14="http://schemas.microsoft.com/office/powerpoint/2010/main" val="1407719248"/>
              </p:ext>
            </p:extLst>
          </p:nvPr>
        </p:nvGraphicFramePr>
        <p:xfrm>
          <a:off x="298051" y="767809"/>
          <a:ext cx="8745120" cy="4135251"/>
        </p:xfrm>
        <a:graphic>
          <a:graphicData uri="http://schemas.openxmlformats.org/drawingml/2006/table">
            <a:tbl>
              <a:tblPr firstRow="1" firstCol="1" bandRow="1">
                <a:tableStyleId>{5CD5B7B9-7AAB-4E71-8935-5ACDFAD8A81C}</a:tableStyleId>
              </a:tblPr>
              <a:tblGrid>
                <a:gridCol w="499807">
                  <a:extLst>
                    <a:ext uri="{9D8B030D-6E8A-4147-A177-3AD203B41FA5}">
                      <a16:colId xmlns:a16="http://schemas.microsoft.com/office/drawing/2014/main" val="2159228643"/>
                    </a:ext>
                  </a:extLst>
                </a:gridCol>
                <a:gridCol w="8245313">
                  <a:extLst>
                    <a:ext uri="{9D8B030D-6E8A-4147-A177-3AD203B41FA5}">
                      <a16:colId xmlns:a16="http://schemas.microsoft.com/office/drawing/2014/main" val="2688226876"/>
                    </a:ext>
                  </a:extLst>
                </a:gridCol>
              </a:tblGrid>
              <a:tr h="1747948">
                <a:tc rowSpan="2">
                  <a:txBody>
                    <a:bodyPr/>
                    <a:lstStyle/>
                    <a:p>
                      <a:pPr algn="ctr">
                        <a:lnSpc>
                          <a:spcPct val="115000"/>
                        </a:lnSpc>
                        <a:spcAft>
                          <a:spcPts val="0"/>
                        </a:spcAft>
                      </a:pPr>
                      <a:r>
                        <a:rPr lang="uk-UA" sz="1800" b="1" i="1" dirty="0">
                          <a:effectLst/>
                        </a:rPr>
                        <a:t>Основна частина</a:t>
                      </a:r>
                      <a:endParaRPr lang="ru-RU" sz="18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250" marR="29250" marT="0" marB="0" vert="vert270">
                    <a:solidFill>
                      <a:schemeClr val="accent2">
                        <a:lumMod val="20000"/>
                        <a:lumOff val="80000"/>
                      </a:schemeClr>
                    </a:solidFill>
                  </a:tcPr>
                </a:tc>
                <a:tc>
                  <a:txBody>
                    <a:bodyPr/>
                    <a:lstStyle/>
                    <a:p>
                      <a:pPr algn="just">
                        <a:lnSpc>
                          <a:spcPct val="115000"/>
                        </a:lnSpc>
                        <a:spcAft>
                          <a:spcPts val="0"/>
                        </a:spcAft>
                      </a:pPr>
                      <a:r>
                        <a:rPr lang="uk-UA" sz="1100" dirty="0">
                          <a:effectLst/>
                        </a:rPr>
                        <a:t>       Основна частина роботи складається з розділів, підрозділів, пунктів, підпунктів. Кожний розділ розпочинається з нової сторінки. Наприкінці кожного розділу </a:t>
                      </a:r>
                      <a:r>
                        <a:rPr lang="uk-UA" sz="1100" dirty="0" err="1">
                          <a:effectLst/>
                        </a:rPr>
                        <a:t>формулюються</a:t>
                      </a:r>
                      <a:r>
                        <a:rPr lang="uk-UA" sz="1100" dirty="0">
                          <a:effectLst/>
                        </a:rPr>
                        <a:t> висновки зі стислим викладенням наведених у розділі наукових і практичних результатів, що дає можливість звільнити основні висновки від другорядних подробиць. В основній частині роботи окреслюються етапи наукової думки за визначеною проблемою; наводиться методика її вивчення; аналізуються та узагальнюються отримані результати. Зміст основної частини має відповідати темі роботи та повністю її розкривати. Обсяг основної частини становить не менше двох третіх обсягу методичної розробки. Висновки повинні бути чіткими й конкретними, </a:t>
                      </a:r>
                      <a:r>
                        <a:rPr lang="ru-RU" sz="1100" dirty="0" err="1">
                          <a:effectLst/>
                        </a:rPr>
                        <a:t>містити</a:t>
                      </a:r>
                      <a:r>
                        <a:rPr lang="ru-RU" sz="1100" dirty="0">
                          <a:effectLst/>
                        </a:rPr>
                        <a:t> </a:t>
                      </a:r>
                      <a:r>
                        <a:rPr lang="ru-RU" sz="1100" dirty="0" err="1">
                          <a:effectLst/>
                        </a:rPr>
                        <a:t>стислий</a:t>
                      </a:r>
                      <a:r>
                        <a:rPr lang="ru-RU" sz="1100" dirty="0">
                          <a:effectLst/>
                        </a:rPr>
                        <a:t> </a:t>
                      </a:r>
                      <a:r>
                        <a:rPr lang="ru-RU" sz="1100" dirty="0" err="1">
                          <a:effectLst/>
                        </a:rPr>
                        <a:t>виклад</a:t>
                      </a:r>
                      <a:r>
                        <a:rPr lang="ru-RU" sz="1100" dirty="0">
                          <a:effectLst/>
                        </a:rPr>
                        <a:t> </a:t>
                      </a:r>
                      <a:r>
                        <a:rPr lang="ru-RU" sz="1100" dirty="0" err="1">
                          <a:effectLst/>
                        </a:rPr>
                        <a:t>результатів</a:t>
                      </a:r>
                      <a:r>
                        <a:rPr lang="ru-RU" sz="1100" dirty="0">
                          <a:effectLst/>
                        </a:rPr>
                        <a:t> </a:t>
                      </a:r>
                      <a:r>
                        <a:rPr lang="ru-RU" sz="1100" dirty="0" err="1">
                          <a:effectLst/>
                        </a:rPr>
                        <a:t>вирішення</a:t>
                      </a:r>
                      <a:r>
                        <a:rPr lang="ru-RU" sz="1100" dirty="0">
                          <a:effectLst/>
                        </a:rPr>
                        <a:t> </a:t>
                      </a:r>
                      <a:r>
                        <a:rPr lang="ru-RU" sz="1100" dirty="0" err="1">
                          <a:effectLst/>
                        </a:rPr>
                        <a:t>наукової</a:t>
                      </a:r>
                      <a:r>
                        <a:rPr lang="ru-RU" sz="1100" dirty="0">
                          <a:effectLst/>
                        </a:rPr>
                        <a:t> </a:t>
                      </a:r>
                      <a:r>
                        <a:rPr lang="ru-RU" sz="1100" dirty="0" err="1">
                          <a:effectLst/>
                        </a:rPr>
                        <a:t>проблеми</a:t>
                      </a:r>
                      <a:r>
                        <a:rPr lang="ru-RU" sz="1100" dirty="0">
                          <a:effectLst/>
                        </a:rPr>
                        <a:t> та </a:t>
                      </a:r>
                      <a:r>
                        <a:rPr lang="ru-RU" sz="1100" dirty="0" err="1">
                          <a:effectLst/>
                        </a:rPr>
                        <a:t>поставлених</a:t>
                      </a:r>
                      <a:r>
                        <a:rPr lang="ru-RU" sz="1100" dirty="0">
                          <a:effectLst/>
                        </a:rPr>
                        <a:t> </a:t>
                      </a:r>
                      <a:r>
                        <a:rPr lang="ru-RU" sz="1100" dirty="0" err="1">
                          <a:effectLst/>
                        </a:rPr>
                        <a:t>завдань</a:t>
                      </a:r>
                      <a:r>
                        <a:rPr lang="ru-RU" sz="1100" dirty="0">
                          <a:effectLst/>
                        </a:rPr>
                        <a:t>, </a:t>
                      </a:r>
                      <a:r>
                        <a:rPr lang="uk-UA" sz="1100" dirty="0">
                          <a:effectLst/>
                        </a:rPr>
                        <a:t>стосуватися практичної цінності даної роботи та її використання. Необхідно підкреслити новизну отриманих результатів.  </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250" marR="29250" marT="0" marB="0">
                    <a:solidFill>
                      <a:schemeClr val="accent5">
                        <a:lumMod val="20000"/>
                        <a:lumOff val="80000"/>
                      </a:schemeClr>
                    </a:solidFill>
                  </a:tcPr>
                </a:tc>
                <a:extLst>
                  <a:ext uri="{0D108BD9-81ED-4DB2-BD59-A6C34878D82A}">
                    <a16:rowId xmlns:a16="http://schemas.microsoft.com/office/drawing/2014/main" val="4009926304"/>
                  </a:ext>
                </a:extLst>
              </a:tr>
              <a:tr h="2387303">
                <a:tc vMerge="1">
                  <a:txBody>
                    <a:bodyPr/>
                    <a:lstStyle/>
                    <a:p>
                      <a:endParaRPr lang="ru-RU"/>
                    </a:p>
                  </a:txBody>
                  <a:tcPr/>
                </a:tc>
                <a:tc>
                  <a:txBody>
                    <a:bodyPr/>
                    <a:lstStyle/>
                    <a:p>
                      <a:pPr indent="270510" algn="just">
                        <a:lnSpc>
                          <a:spcPct val="115000"/>
                        </a:lnSpc>
                        <a:spcAft>
                          <a:spcPts val="0"/>
                        </a:spcAft>
                      </a:pPr>
                      <a:r>
                        <a:rPr lang="uk-UA" sz="1100" dirty="0">
                          <a:effectLst/>
                        </a:rPr>
                        <a:t>Основна частина методичної розробки теми програми може складатися з таких розділів:</a:t>
                      </a:r>
                      <a:endParaRPr lang="ru-RU" sz="1100" dirty="0">
                        <a:effectLst/>
                      </a:endParaRPr>
                    </a:p>
                    <a:p>
                      <a:pPr marL="342900" lvl="0" indent="-342900" algn="just">
                        <a:lnSpc>
                          <a:spcPct val="115000"/>
                        </a:lnSpc>
                        <a:spcAft>
                          <a:spcPts val="0"/>
                        </a:spcAft>
                        <a:buFont typeface="Wingdings" panose="05000000000000000000" pitchFamily="2" charset="2"/>
                        <a:buChar char=""/>
                      </a:pPr>
                      <a:r>
                        <a:rPr lang="uk-UA" sz="1100" dirty="0">
                          <a:effectLst/>
                        </a:rPr>
                        <a:t>« Характеристика теми»; </a:t>
                      </a:r>
                      <a:endParaRPr lang="ru-RU" sz="1100" dirty="0">
                        <a:effectLst/>
                      </a:endParaRPr>
                    </a:p>
                    <a:p>
                      <a:pPr marL="342900" lvl="0" indent="-342900" algn="just">
                        <a:lnSpc>
                          <a:spcPct val="115000"/>
                        </a:lnSpc>
                        <a:spcAft>
                          <a:spcPts val="0"/>
                        </a:spcAft>
                        <a:buFont typeface="Wingdings" panose="05000000000000000000" pitchFamily="2" charset="2"/>
                        <a:buChar char=""/>
                      </a:pPr>
                      <a:r>
                        <a:rPr lang="uk-UA" sz="1100" dirty="0">
                          <a:effectLst/>
                        </a:rPr>
                        <a:t>«Планування вивчення теми»;</a:t>
                      </a:r>
                      <a:endParaRPr lang="ru-RU" sz="1100" dirty="0">
                        <a:effectLst/>
                      </a:endParaRPr>
                    </a:p>
                    <a:p>
                      <a:pPr marL="342900" lvl="0" indent="-342900" algn="just">
                        <a:lnSpc>
                          <a:spcPct val="115000"/>
                        </a:lnSpc>
                        <a:spcAft>
                          <a:spcPts val="0"/>
                        </a:spcAft>
                        <a:buFont typeface="Wingdings" panose="05000000000000000000" pitchFamily="2" charset="2"/>
                        <a:buChar char=""/>
                      </a:pPr>
                      <a:r>
                        <a:rPr lang="uk-UA" sz="1100" dirty="0">
                          <a:effectLst/>
                        </a:rPr>
                        <a:t>«Рекомендації з організації та методики вивчення теми».</a:t>
                      </a:r>
                      <a:endParaRPr lang="ru-RU" sz="1100" dirty="0">
                        <a:effectLst/>
                      </a:endParaRPr>
                    </a:p>
                    <a:p>
                      <a:pPr indent="270510" algn="just">
                        <a:lnSpc>
                          <a:spcPct val="115000"/>
                        </a:lnSpc>
                        <a:spcAft>
                          <a:spcPts val="0"/>
                        </a:spcAft>
                      </a:pPr>
                      <a:r>
                        <a:rPr lang="uk-UA" sz="1100" dirty="0">
                          <a:effectLst/>
                        </a:rPr>
                        <a:t> У характеристиці теми зазначаються: освітні цілі й завдання теми; планування теми і кількість годин, що відводиться на її вивчення; знання та вміння, які учні повинні отримати або вдосконалювати; місце та роль теми в курсі; зв'язок із попереднім або наступним матеріалом, а також </a:t>
                      </a:r>
                      <a:r>
                        <a:rPr lang="uk-UA" sz="1100" dirty="0" err="1">
                          <a:effectLst/>
                        </a:rPr>
                        <a:t>внутрішньопредметні</a:t>
                      </a:r>
                      <a:r>
                        <a:rPr lang="uk-UA" sz="1100" dirty="0">
                          <a:effectLst/>
                        </a:rPr>
                        <a:t> та міжпредметні зв'язки; дається дидактичний аналіз змісту матеріалу; виділяються рівні вивчення і засвоєння навчального матеріалу; можливий порівняльний аналіз якості навчання відповідно до запропонованої методики з методикою, яка застосовувалась раніше.</a:t>
                      </a:r>
                      <a:endParaRPr lang="ru-RU" sz="1100" dirty="0">
                        <a:effectLst/>
                      </a:endParaRPr>
                    </a:p>
                    <a:p>
                      <a:pPr indent="270510" algn="just">
                        <a:lnSpc>
                          <a:spcPct val="115000"/>
                        </a:lnSpc>
                        <a:spcAft>
                          <a:spcPts val="0"/>
                        </a:spcAft>
                      </a:pPr>
                      <a:r>
                        <a:rPr lang="uk-UA" sz="1100" dirty="0">
                          <a:effectLst/>
                        </a:rPr>
                        <a:t>При плануванні навчальної теми доцільно продумати методику викладання, підібрати приклади, ілюстрації, визначити лабораторно-практичні заняття, контрольні роботи, екскурсії тощо, виділити основні питання, які учні повинні засвоїти, проаналізувати виховні можливості навчального матеріалу і застосовуваної методики.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250" marR="29250" marT="0" marB="0">
                    <a:solidFill>
                      <a:schemeClr val="accent5">
                        <a:lumMod val="20000"/>
                        <a:lumOff val="80000"/>
                      </a:schemeClr>
                    </a:solidFill>
                  </a:tcPr>
                </a:tc>
                <a:extLst>
                  <a:ext uri="{0D108BD9-81ED-4DB2-BD59-A6C34878D82A}">
                    <a16:rowId xmlns:a16="http://schemas.microsoft.com/office/drawing/2014/main" val="3609639308"/>
                  </a:ext>
                </a:extLst>
              </a:tr>
            </a:tbl>
          </a:graphicData>
        </a:graphic>
      </p:graphicFrame>
    </p:spTree>
    <p:extLst>
      <p:ext uri="{BB962C8B-B14F-4D97-AF65-F5344CB8AC3E}">
        <p14:creationId xmlns:p14="http://schemas.microsoft.com/office/powerpoint/2010/main" val="198320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idx="4294967295"/>
          </p:nvPr>
        </p:nvSpPr>
        <p:spPr>
          <a:xfrm>
            <a:off x="368476" y="751947"/>
            <a:ext cx="5441950" cy="143986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uk-UA" sz="4000" b="1" dirty="0">
                <a:solidFill>
                  <a:schemeClr val="bg1"/>
                </a:solidFill>
                <a:effectLst>
                  <a:outerShdw blurRad="38100" dist="38100" dir="2700000" algn="tl">
                    <a:srgbClr val="000000">
                      <a:alpha val="43137"/>
                    </a:srgbClr>
                  </a:outerShdw>
                </a:effectLst>
              </a:rPr>
              <a:t>Готуємося до 2022/2023 навчального року</a:t>
            </a:r>
            <a:endParaRPr sz="4000" b="1"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03A18BFA-D54D-4B34-B068-91116D37F701}"/>
              </a:ext>
            </a:extLst>
          </p:cNvPr>
          <p:cNvSpPr txBox="1"/>
          <p:nvPr/>
        </p:nvSpPr>
        <p:spPr>
          <a:xfrm>
            <a:off x="244688" y="2325536"/>
            <a:ext cx="4790801" cy="830997"/>
          </a:xfrm>
          <a:prstGeom prst="rect">
            <a:avLst/>
          </a:prstGeom>
          <a:noFill/>
        </p:spPr>
        <p:txBody>
          <a:bodyPr wrap="square" rtlCol="0">
            <a:spAutoFit/>
          </a:bodyPr>
          <a:lstStyle/>
          <a:p>
            <a:r>
              <a:rPr lang="uk-UA" sz="1600" b="1" i="1" dirty="0">
                <a:solidFill>
                  <a:schemeClr val="bg2">
                    <a:lumMod val="20000"/>
                    <a:lumOff val="80000"/>
                  </a:schemeClr>
                </a:solidFill>
                <a:latin typeface="Century Gothic" panose="020B0502020202020204" pitchFamily="34" charset="0"/>
              </a:rPr>
              <a:t>(</a:t>
            </a:r>
            <a:r>
              <a:rPr lang="uk-UA" sz="1600" b="1" i="1" dirty="0" err="1">
                <a:solidFill>
                  <a:schemeClr val="bg2">
                    <a:lumMod val="20000"/>
                    <a:lumOff val="80000"/>
                  </a:schemeClr>
                </a:solidFill>
                <a:latin typeface="Century Gothic" panose="020B0502020202020204" pitchFamily="34" charset="0"/>
              </a:rPr>
              <a:t>Інструктивно</a:t>
            </a:r>
            <a:r>
              <a:rPr lang="uk-UA" sz="1600" b="1" i="1" dirty="0">
                <a:solidFill>
                  <a:schemeClr val="bg2">
                    <a:lumMod val="20000"/>
                    <a:lumOff val="80000"/>
                  </a:schemeClr>
                </a:solidFill>
                <a:latin typeface="Century Gothic" panose="020B0502020202020204" pitchFamily="34" charset="0"/>
              </a:rPr>
              <a:t>-методичний семінар з вчителями української мови та літератури, </a:t>
            </a:r>
            <a:r>
              <a:rPr lang="uk-UA" sz="1600" b="1" i="1">
                <a:solidFill>
                  <a:schemeClr val="bg2">
                    <a:lumMod val="20000"/>
                    <a:lumOff val="80000"/>
                  </a:schemeClr>
                </a:solidFill>
                <a:latin typeface="Century Gothic" panose="020B0502020202020204" pitchFamily="34" charset="0"/>
              </a:rPr>
              <a:t>зарубіжної літератури) </a:t>
            </a:r>
            <a:endParaRPr lang="ru-RU" sz="1600" b="1" i="1" dirty="0">
              <a:solidFill>
                <a:schemeClr val="bg2">
                  <a:lumMod val="20000"/>
                  <a:lumOff val="80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7BF92A4B-EC61-4D89-BCF7-351EA015EFDC}"/>
              </a:ext>
            </a:extLst>
          </p:cNvPr>
          <p:cNvSpPr txBox="1"/>
          <p:nvPr/>
        </p:nvSpPr>
        <p:spPr>
          <a:xfrm>
            <a:off x="320656" y="4096378"/>
            <a:ext cx="4492271" cy="523220"/>
          </a:xfrm>
          <a:prstGeom prst="rect">
            <a:avLst/>
          </a:prstGeom>
          <a:noFill/>
        </p:spPr>
        <p:txBody>
          <a:bodyPr wrap="square" rtlCol="0">
            <a:spAutoFit/>
          </a:bodyPr>
          <a:lstStyle/>
          <a:p>
            <a:r>
              <a:rPr lang="uk-UA" b="1" i="1" dirty="0">
                <a:solidFill>
                  <a:schemeClr val="bg2">
                    <a:lumMod val="75000"/>
                  </a:schemeClr>
                </a:solidFill>
              </a:rPr>
              <a:t>Підготувала консультантка КУ «ЦПРПП ВМР» </a:t>
            </a:r>
          </a:p>
          <a:p>
            <a:r>
              <a:rPr lang="uk-UA" b="1" i="1" dirty="0">
                <a:solidFill>
                  <a:schemeClr val="bg2">
                    <a:lumMod val="75000"/>
                  </a:schemeClr>
                </a:solidFill>
              </a:rPr>
              <a:t>Тетяна </a:t>
            </a:r>
            <a:r>
              <a:rPr lang="uk-UA" b="1" i="1" dirty="0" err="1">
                <a:solidFill>
                  <a:schemeClr val="bg2">
                    <a:lumMod val="75000"/>
                  </a:schemeClr>
                </a:solidFill>
              </a:rPr>
              <a:t>Непочатенко</a:t>
            </a:r>
            <a:endParaRPr lang="ru-RU" b="1" i="1" dirty="0">
              <a:solidFill>
                <a:schemeClr val="bg2">
                  <a:lumMod val="7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4400F-B8B6-409C-A538-8BD984072187}"/>
              </a:ext>
            </a:extLst>
          </p:cNvPr>
          <p:cNvSpPr>
            <a:spLocks noGrp="1"/>
          </p:cNvSpPr>
          <p:nvPr>
            <p:ph type="title"/>
          </p:nvPr>
        </p:nvSpPr>
        <p:spPr>
          <a:xfrm>
            <a:off x="457199" y="605600"/>
            <a:ext cx="6230471" cy="1082700"/>
          </a:xfrm>
        </p:spPr>
        <p:txBody>
          <a:bodyPr/>
          <a:lstStyle/>
          <a:p>
            <a:r>
              <a:rPr lang="ru-RU" sz="2800" b="1" dirty="0">
                <a:effectLst>
                  <a:outerShdw blurRad="38100" dist="38100" dir="2700000" algn="tl">
                    <a:srgbClr val="000000">
                      <a:alpha val="43137"/>
                    </a:srgbClr>
                  </a:outerShdw>
                </a:effectLst>
              </a:rPr>
              <a:t>Структура </a:t>
            </a:r>
            <a:r>
              <a:rPr lang="ru-RU" sz="2800" b="1" dirty="0" err="1">
                <a:effectLst>
                  <a:outerShdw blurRad="38100" dist="38100" dir="2700000" algn="tl">
                    <a:srgbClr val="000000">
                      <a:alpha val="43137"/>
                    </a:srgbClr>
                  </a:outerShdw>
                </a:effectLst>
              </a:rPr>
              <a:t>методичної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розробки</a:t>
            </a:r>
            <a:endParaRPr lang="ru-RU" sz="2800" b="1" dirty="0">
              <a:effectLst>
                <a:outerShdw blurRad="38100" dist="38100" dir="2700000" algn="tl">
                  <a:srgbClr val="000000">
                    <a:alpha val="43137"/>
                  </a:srgbClr>
                </a:outerShdw>
              </a:effectLst>
            </a:endParaRPr>
          </a:p>
        </p:txBody>
      </p:sp>
      <p:sp>
        <p:nvSpPr>
          <p:cNvPr id="3" name="Номер слайда 2">
            <a:extLst>
              <a:ext uri="{FF2B5EF4-FFF2-40B4-BE49-F238E27FC236}">
                <a16:creationId xmlns:a16="http://schemas.microsoft.com/office/drawing/2014/main" id="{10AB1DF3-9FBA-4B4F-96E0-FAAAE10321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pic>
        <p:nvPicPr>
          <p:cNvPr id="4" name="Рисунок 3">
            <a:extLst>
              <a:ext uri="{FF2B5EF4-FFF2-40B4-BE49-F238E27FC236}">
                <a16:creationId xmlns:a16="http://schemas.microsoft.com/office/drawing/2014/main" id="{8DE2A385-F8AB-498F-B6A1-FE258C9FCA30}"/>
              </a:ext>
            </a:extLst>
          </p:cNvPr>
          <p:cNvPicPr>
            <a:picLocks noChangeAspect="1"/>
          </p:cNvPicPr>
          <p:nvPr/>
        </p:nvPicPr>
        <p:blipFill>
          <a:blip r:embed="rId2"/>
          <a:stretch>
            <a:fillRect/>
          </a:stretch>
        </p:blipFill>
        <p:spPr>
          <a:xfrm>
            <a:off x="7636662" y="133685"/>
            <a:ext cx="1469263" cy="1554615"/>
          </a:xfrm>
          <a:prstGeom prst="rect">
            <a:avLst/>
          </a:prstGeom>
        </p:spPr>
      </p:pic>
      <p:graphicFrame>
        <p:nvGraphicFramePr>
          <p:cNvPr id="5" name="Таблица 4">
            <a:extLst>
              <a:ext uri="{FF2B5EF4-FFF2-40B4-BE49-F238E27FC236}">
                <a16:creationId xmlns:a16="http://schemas.microsoft.com/office/drawing/2014/main" id="{725571FD-6128-476C-AD33-EEF2A7884C2F}"/>
              </a:ext>
            </a:extLst>
          </p:cNvPr>
          <p:cNvGraphicFramePr>
            <a:graphicFrameLocks noGrp="1"/>
          </p:cNvGraphicFramePr>
          <p:nvPr>
            <p:extLst>
              <p:ext uri="{D42A27DB-BD31-4B8C-83A1-F6EECF244321}">
                <p14:modId xmlns:p14="http://schemas.microsoft.com/office/powerpoint/2010/main" val="1077175504"/>
              </p:ext>
            </p:extLst>
          </p:nvPr>
        </p:nvGraphicFramePr>
        <p:xfrm>
          <a:off x="170329" y="1150418"/>
          <a:ext cx="7431742" cy="3878391"/>
        </p:xfrm>
        <a:graphic>
          <a:graphicData uri="http://schemas.openxmlformats.org/drawingml/2006/table">
            <a:tbl>
              <a:tblPr firstRow="1" firstCol="1" bandRow="1">
                <a:tableStyleId>{5CD5B7B9-7AAB-4E71-8935-5ACDFAD8A81C}</a:tableStyleId>
              </a:tblPr>
              <a:tblGrid>
                <a:gridCol w="1281953">
                  <a:extLst>
                    <a:ext uri="{9D8B030D-6E8A-4147-A177-3AD203B41FA5}">
                      <a16:colId xmlns:a16="http://schemas.microsoft.com/office/drawing/2014/main" val="2251959416"/>
                    </a:ext>
                  </a:extLst>
                </a:gridCol>
                <a:gridCol w="6149789">
                  <a:extLst>
                    <a:ext uri="{9D8B030D-6E8A-4147-A177-3AD203B41FA5}">
                      <a16:colId xmlns:a16="http://schemas.microsoft.com/office/drawing/2014/main" val="1035835870"/>
                    </a:ext>
                  </a:extLst>
                </a:gridCol>
              </a:tblGrid>
              <a:tr h="413337">
                <a:tc>
                  <a:txBody>
                    <a:bodyPr/>
                    <a:lstStyle/>
                    <a:p>
                      <a:pPr algn="just">
                        <a:lnSpc>
                          <a:spcPct val="115000"/>
                        </a:lnSpc>
                        <a:spcAft>
                          <a:spcPts val="0"/>
                        </a:spcAft>
                      </a:pPr>
                      <a:r>
                        <a:rPr lang="uk-UA" b="1" i="1" dirty="0"/>
                        <a:t>Висновки</a:t>
                      </a:r>
                      <a:endParaRPr lang="ru-RU" b="1" i="1" dirty="0"/>
                    </a:p>
                  </a:txBody>
                  <a:tcPr marL="56730" marR="56730" marT="0" marB="0">
                    <a:solidFill>
                      <a:schemeClr val="accent2">
                        <a:lumMod val="20000"/>
                        <a:lumOff val="80000"/>
                      </a:schemeClr>
                    </a:solidFill>
                  </a:tcPr>
                </a:tc>
                <a:tc>
                  <a:txBody>
                    <a:bodyPr/>
                    <a:lstStyle/>
                    <a:p>
                      <a:pPr indent="270510" algn="just">
                        <a:lnSpc>
                          <a:spcPct val="115000"/>
                        </a:lnSpc>
                        <a:spcAft>
                          <a:spcPts val="0"/>
                        </a:spcAft>
                      </a:pPr>
                      <a:r>
                        <a:rPr lang="uk-UA" sz="1400" dirty="0">
                          <a:effectLst/>
                        </a:rPr>
                        <a:t>У висновку (1 - 3 сторінки) підбиваються підсумки по тих проблемних питаннях, які ставилися педагогом перед складанням методичної розробки.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1550758149"/>
                  </a:ext>
                </a:extLst>
              </a:tr>
              <a:tr h="1054001">
                <a:tc>
                  <a:txBody>
                    <a:bodyPr/>
                    <a:lstStyle/>
                    <a:p>
                      <a:pPr algn="just">
                        <a:lnSpc>
                          <a:spcPct val="115000"/>
                        </a:lnSpc>
                        <a:spcAft>
                          <a:spcPts val="0"/>
                        </a:spcAft>
                      </a:pPr>
                      <a:r>
                        <a:rPr lang="uk-UA" b="1" i="1" dirty="0"/>
                        <a:t>Список використаних джерел</a:t>
                      </a:r>
                      <a:endParaRPr lang="ru-RU" b="1" i="1" dirty="0"/>
                    </a:p>
                  </a:txBody>
                  <a:tcPr marL="56730" marR="56730" marT="0" marB="0">
                    <a:solidFill>
                      <a:schemeClr val="accent2">
                        <a:lumMod val="20000"/>
                        <a:lumOff val="80000"/>
                      </a:schemeClr>
                    </a:solidFill>
                  </a:tcPr>
                </a:tc>
                <a:tc>
                  <a:txBody>
                    <a:bodyPr/>
                    <a:lstStyle/>
                    <a:p>
                      <a:pPr algn="just">
                        <a:lnSpc>
                          <a:spcPct val="115000"/>
                        </a:lnSpc>
                        <a:spcAft>
                          <a:spcPts val="0"/>
                        </a:spcAft>
                      </a:pPr>
                      <a:r>
                        <a:rPr lang="uk-UA" sz="1400" dirty="0">
                          <a:effectLst/>
                        </a:rPr>
                        <a:t>Список використаних джерел повинен містити не менше, ніж 10 назв. В окремих випадках, якщо розробка носить суто практичний характер, що не вимагає теоретичних посилань, список використаних джерел можна упустити. Посилання на використану літературу в тексті слід давати в квадратних дужках.</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3966134990"/>
                  </a:ext>
                </a:extLst>
              </a:tr>
              <a:tr h="1481111">
                <a:tc>
                  <a:txBody>
                    <a:bodyPr/>
                    <a:lstStyle/>
                    <a:p>
                      <a:pPr algn="just">
                        <a:lnSpc>
                          <a:spcPct val="115000"/>
                        </a:lnSpc>
                        <a:spcAft>
                          <a:spcPts val="0"/>
                        </a:spcAft>
                      </a:pPr>
                      <a:r>
                        <a:rPr lang="uk-UA" b="1" i="1" dirty="0"/>
                        <a:t>Додатки</a:t>
                      </a:r>
                      <a:endParaRPr lang="ru-RU" b="1" i="1" dirty="0"/>
                    </a:p>
                  </a:txBody>
                  <a:tcPr marL="56730" marR="56730" marT="0" marB="0">
                    <a:solidFill>
                      <a:schemeClr val="accent2">
                        <a:lumMod val="20000"/>
                        <a:lumOff val="80000"/>
                      </a:schemeClr>
                    </a:solidFill>
                  </a:tcPr>
                </a:tc>
                <a:tc>
                  <a:txBody>
                    <a:bodyPr/>
                    <a:lstStyle/>
                    <a:p>
                      <a:pPr indent="270510" algn="just">
                        <a:lnSpc>
                          <a:spcPct val="115000"/>
                        </a:lnSpc>
                        <a:spcAft>
                          <a:spcPts val="1000"/>
                        </a:spcAft>
                      </a:pPr>
                      <a:r>
                        <a:rPr lang="uk-UA" sz="1400" dirty="0">
                          <a:effectLst/>
                        </a:rPr>
                        <a:t>У додатках містяться допоміжні матеріали, необхідні для повноти сприйняття роботи: формули та розрахунки, таблиці, графіки, рисунки, ілюстрації тощо. Додатки оформлюються як безпосереднє продовження роботи на наступних сторінках. Вони розміщуються в порядку посилань у тексті роботи. Кожен із додатків має розміщуватись на окремій сторінці. Додаток повинен мати заголовок, який друкується по центру. Додатки позначаються словом «ДОДАТОК» та літерами в алфавітному порядку.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730" marR="56730" marT="0" marB="0">
                    <a:solidFill>
                      <a:schemeClr val="accent5">
                        <a:lumMod val="20000"/>
                        <a:lumOff val="80000"/>
                      </a:schemeClr>
                    </a:solidFill>
                  </a:tcPr>
                </a:tc>
                <a:extLst>
                  <a:ext uri="{0D108BD9-81ED-4DB2-BD59-A6C34878D82A}">
                    <a16:rowId xmlns:a16="http://schemas.microsoft.com/office/drawing/2014/main" val="3711217"/>
                  </a:ext>
                </a:extLst>
              </a:tr>
            </a:tbl>
          </a:graphicData>
        </a:graphic>
      </p:graphicFrame>
    </p:spTree>
    <p:extLst>
      <p:ext uri="{BB962C8B-B14F-4D97-AF65-F5344CB8AC3E}">
        <p14:creationId xmlns:p14="http://schemas.microsoft.com/office/powerpoint/2010/main" val="841110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1ECCE-4027-40BF-9BC8-C5C9E78B483A}"/>
              </a:ext>
            </a:extLst>
          </p:cNvPr>
          <p:cNvSpPr>
            <a:spLocks noGrp="1"/>
          </p:cNvSpPr>
          <p:nvPr>
            <p:ph type="title"/>
          </p:nvPr>
        </p:nvSpPr>
        <p:spPr>
          <a:xfrm>
            <a:off x="304799" y="363553"/>
            <a:ext cx="7377954" cy="1082700"/>
          </a:xfrm>
        </p:spPr>
        <p:txBody>
          <a:bodyPr/>
          <a:lstStyle/>
          <a:p>
            <a:r>
              <a:rPr lang="ru-RU" sz="2800" b="1" dirty="0" err="1">
                <a:effectLst>
                  <a:outerShdw blurRad="38100" dist="38100" dir="2700000" algn="tl">
                    <a:srgbClr val="000000">
                      <a:alpha val="43137"/>
                    </a:srgbClr>
                  </a:outerShdw>
                </a:effectLst>
              </a:rPr>
              <a:t>Загальні</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рекомендації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щодо</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оформлення</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методичної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розробки</a:t>
            </a: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B32C90FC-61EF-4BEE-B726-600F1DA2941E}"/>
              </a:ext>
            </a:extLst>
          </p:cNvPr>
          <p:cNvSpPr>
            <a:spLocks noGrp="1"/>
          </p:cNvSpPr>
          <p:nvPr>
            <p:ph type="body" idx="1"/>
          </p:nvPr>
        </p:nvSpPr>
        <p:spPr>
          <a:xfrm>
            <a:off x="206188" y="1153066"/>
            <a:ext cx="7476566" cy="3849239"/>
          </a:xfrm>
        </p:spPr>
        <p:txBody>
          <a:bodyPr/>
          <a:lstStyle/>
          <a:p>
            <a:pPr>
              <a:buFont typeface="Wingdings" panose="05000000000000000000" pitchFamily="2" charset="2"/>
              <a:buChar char="ü"/>
            </a:pPr>
            <a:r>
              <a:rPr lang="ru-RU" sz="1400" dirty="0"/>
              <a:t>Робота </a:t>
            </a:r>
            <a:r>
              <a:rPr lang="ru-RU" sz="1400" dirty="0" err="1"/>
              <a:t>друкується</a:t>
            </a:r>
            <a:r>
              <a:rPr lang="ru-RU" sz="1400" dirty="0"/>
              <a:t> шрифтом </a:t>
            </a:r>
            <a:r>
              <a:rPr lang="en-US" sz="1400" dirty="0"/>
              <a:t>Times New Roman </a:t>
            </a:r>
            <a:r>
              <a:rPr lang="ru-RU" sz="1400" dirty="0"/>
              <a:t>текстового редактора </a:t>
            </a:r>
            <a:r>
              <a:rPr lang="en-US" sz="1400" dirty="0"/>
              <a:t>Word (</a:t>
            </a:r>
            <a:r>
              <a:rPr lang="ru-RU" sz="1400" dirty="0"/>
              <a:t>кегль 14, </a:t>
            </a:r>
            <a:r>
              <a:rPr lang="ru-RU" sz="1400" dirty="0" err="1"/>
              <a:t>інтервал</a:t>
            </a:r>
            <a:r>
              <a:rPr lang="ru-RU" sz="1400" dirty="0"/>
              <a:t> 1,5) на одному </a:t>
            </a:r>
            <a:r>
              <a:rPr lang="ru-RU" sz="1400" dirty="0" err="1"/>
              <a:t>боці</a:t>
            </a:r>
            <a:r>
              <a:rPr lang="ru-RU" sz="1400" dirty="0"/>
              <a:t> </a:t>
            </a:r>
            <a:r>
              <a:rPr lang="ru-RU" sz="1400" dirty="0" err="1"/>
              <a:t>аркуша</a:t>
            </a:r>
            <a:r>
              <a:rPr lang="ru-RU" sz="1400" dirty="0"/>
              <a:t> </a:t>
            </a:r>
            <a:r>
              <a:rPr lang="ru-RU" sz="1400" dirty="0" err="1"/>
              <a:t>білого</a:t>
            </a:r>
            <a:r>
              <a:rPr lang="ru-RU" sz="1400" dirty="0"/>
              <a:t> </a:t>
            </a:r>
            <a:r>
              <a:rPr lang="ru-RU" sz="1400" dirty="0" err="1"/>
              <a:t>паперу</a:t>
            </a:r>
            <a:r>
              <a:rPr lang="ru-RU" sz="1400" dirty="0"/>
              <a:t> формату А4. </a:t>
            </a:r>
            <a:r>
              <a:rPr lang="ru-RU" sz="1400" dirty="0" err="1"/>
              <a:t>Якщо</a:t>
            </a:r>
            <a:r>
              <a:rPr lang="ru-RU" sz="1400" dirty="0"/>
              <a:t> методична </a:t>
            </a:r>
            <a:r>
              <a:rPr lang="ru-RU" sz="1400" dirty="0" err="1"/>
              <a:t>розробка</a:t>
            </a:r>
            <a:r>
              <a:rPr lang="ru-RU" sz="1400" dirty="0"/>
              <a:t> </a:t>
            </a:r>
            <a:r>
              <a:rPr lang="ru-RU" sz="1400" dirty="0" err="1"/>
              <a:t>друкується</a:t>
            </a:r>
            <a:r>
              <a:rPr lang="ru-RU" sz="1400" dirty="0"/>
              <a:t> як </a:t>
            </a:r>
            <a:r>
              <a:rPr lang="ru-RU" sz="1400" dirty="0" err="1"/>
              <a:t>брошура</a:t>
            </a:r>
            <a:r>
              <a:rPr lang="ru-RU" sz="1400" dirty="0"/>
              <a:t> (на </a:t>
            </a:r>
            <a:r>
              <a:rPr lang="ru-RU" sz="1400" dirty="0" err="1"/>
              <a:t>аркушах</a:t>
            </a:r>
            <a:r>
              <a:rPr lang="ru-RU" sz="1400" dirty="0"/>
              <a:t> формату А5), </a:t>
            </a:r>
            <a:r>
              <a:rPr lang="ru-RU" sz="1400" dirty="0" err="1"/>
              <a:t>передбачається</a:t>
            </a:r>
            <a:r>
              <a:rPr lang="ru-RU" sz="1400" dirty="0"/>
              <a:t> </a:t>
            </a:r>
            <a:r>
              <a:rPr lang="ru-RU" sz="1400" dirty="0" err="1"/>
              <a:t>двосторонній</a:t>
            </a:r>
            <a:r>
              <a:rPr lang="ru-RU" sz="1400" dirty="0"/>
              <a:t> </a:t>
            </a:r>
            <a:r>
              <a:rPr lang="ru-RU" sz="1400" dirty="0" err="1"/>
              <a:t>друк</a:t>
            </a:r>
            <a:r>
              <a:rPr lang="ru-RU" sz="1400" dirty="0"/>
              <a:t>.</a:t>
            </a:r>
          </a:p>
          <a:p>
            <a:pPr>
              <a:buFont typeface="Wingdings" panose="05000000000000000000" pitchFamily="2" charset="2"/>
              <a:buChar char="ü"/>
            </a:pPr>
            <a:r>
              <a:rPr lang="ru-RU" sz="1400" dirty="0" err="1"/>
              <a:t>Рекомендовані</a:t>
            </a:r>
            <a:r>
              <a:rPr lang="ru-RU" sz="1400" dirty="0"/>
              <a:t> поля: </a:t>
            </a:r>
            <a:r>
              <a:rPr lang="ru-RU" sz="1400" dirty="0" err="1"/>
              <a:t>ліве</a:t>
            </a:r>
            <a:r>
              <a:rPr lang="ru-RU" sz="1400" dirty="0"/>
              <a:t> – 20 - 25 мм,  </a:t>
            </a:r>
            <a:r>
              <a:rPr lang="ru-RU" sz="1400" dirty="0" err="1"/>
              <a:t>верхнє</a:t>
            </a:r>
            <a:r>
              <a:rPr lang="ru-RU" sz="1400" dirty="0"/>
              <a:t> і </a:t>
            </a:r>
            <a:r>
              <a:rPr lang="ru-RU" sz="1400" dirty="0" err="1"/>
              <a:t>нижнє</a:t>
            </a:r>
            <a:r>
              <a:rPr lang="ru-RU" sz="1400" dirty="0"/>
              <a:t> - не </a:t>
            </a:r>
            <a:r>
              <a:rPr lang="ru-RU" sz="1400" dirty="0" err="1"/>
              <a:t>менше</a:t>
            </a:r>
            <a:r>
              <a:rPr lang="ru-RU" sz="1400" dirty="0"/>
              <a:t> 20 мм, праве – 10 мм.</a:t>
            </a:r>
          </a:p>
          <a:p>
            <a:pPr>
              <a:buFont typeface="Wingdings" panose="05000000000000000000" pitchFamily="2" charset="2"/>
              <a:buChar char="ü"/>
            </a:pPr>
            <a:r>
              <a:rPr lang="ru-RU" sz="1400" dirty="0" err="1"/>
              <a:t>Кожна</a:t>
            </a:r>
            <a:r>
              <a:rPr lang="ru-RU" sz="1400" dirty="0"/>
              <a:t> структурна </a:t>
            </a:r>
            <a:r>
              <a:rPr lang="ru-RU" sz="1400" dirty="0" err="1"/>
              <a:t>частина</a:t>
            </a:r>
            <a:r>
              <a:rPr lang="ru-RU" sz="1400" dirty="0"/>
              <a:t> </a:t>
            </a:r>
            <a:r>
              <a:rPr lang="ru-RU" sz="1400" dirty="0" err="1"/>
              <a:t>роботи</a:t>
            </a:r>
            <a:r>
              <a:rPr lang="ru-RU" sz="1400" dirty="0"/>
              <a:t> </a:t>
            </a:r>
            <a:r>
              <a:rPr lang="ru-RU" sz="1400" dirty="0" err="1"/>
              <a:t>починається</a:t>
            </a:r>
            <a:r>
              <a:rPr lang="ru-RU" sz="1400" dirty="0"/>
              <a:t> з </a:t>
            </a:r>
            <a:r>
              <a:rPr lang="ru-RU" sz="1400" dirty="0" err="1"/>
              <a:t>нової</a:t>
            </a:r>
            <a:r>
              <a:rPr lang="ru-RU" sz="1400" dirty="0"/>
              <a:t> </a:t>
            </a:r>
            <a:r>
              <a:rPr lang="ru-RU" sz="1400" dirty="0" err="1"/>
              <a:t>сторінки</a:t>
            </a:r>
            <a:r>
              <a:rPr lang="ru-RU" sz="1400" dirty="0"/>
              <a:t>. Заголовки </a:t>
            </a:r>
            <a:r>
              <a:rPr lang="ru-RU" sz="1400" dirty="0" err="1"/>
              <a:t>структурних</a:t>
            </a:r>
            <a:r>
              <a:rPr lang="ru-RU" sz="1400" dirty="0"/>
              <a:t> </a:t>
            </a:r>
            <a:r>
              <a:rPr lang="ru-RU" sz="1400" dirty="0" err="1"/>
              <a:t>частин</a:t>
            </a:r>
            <a:r>
              <a:rPr lang="ru-RU" sz="1400" dirty="0"/>
              <a:t> </a:t>
            </a:r>
            <a:r>
              <a:rPr lang="ru-RU" sz="1400" dirty="0" err="1"/>
              <a:t>друкуються</a:t>
            </a:r>
            <a:r>
              <a:rPr lang="ru-RU" sz="1400" dirty="0"/>
              <a:t> великими </a:t>
            </a:r>
            <a:r>
              <a:rPr lang="ru-RU" sz="1400" dirty="0" err="1"/>
              <a:t>літерами</a:t>
            </a:r>
            <a:r>
              <a:rPr lang="ru-RU" sz="1400" dirty="0"/>
              <a:t> по центру: «ЗМІСТ», «ВСТУП», «РОЗДІЛ», «ВИСНОВКИ», «СПИСОК ВИКОРИСТАНИХ ДЖЕРЕЛ», «ДОДАТКИ». Заголовки </a:t>
            </a:r>
            <a:r>
              <a:rPr lang="ru-RU" sz="1400" dirty="0" err="1"/>
              <a:t>підрозділів</a:t>
            </a:r>
            <a:r>
              <a:rPr lang="ru-RU" sz="1400" dirty="0"/>
              <a:t> </a:t>
            </a:r>
            <a:r>
              <a:rPr lang="ru-RU" sz="1400" dirty="0" err="1"/>
              <a:t>друкуються</a:t>
            </a:r>
            <a:r>
              <a:rPr lang="ru-RU" sz="1400" dirty="0"/>
              <a:t> маленькими </a:t>
            </a:r>
            <a:r>
              <a:rPr lang="ru-RU" sz="1400" dirty="0" err="1"/>
              <a:t>літерами</a:t>
            </a:r>
            <a:r>
              <a:rPr lang="ru-RU" sz="1400" dirty="0"/>
              <a:t>, </a:t>
            </a:r>
            <a:r>
              <a:rPr lang="ru-RU" sz="1400" dirty="0" err="1"/>
              <a:t>крім</a:t>
            </a:r>
            <a:r>
              <a:rPr lang="ru-RU" sz="1400" dirty="0"/>
              <a:t> </a:t>
            </a:r>
            <a:r>
              <a:rPr lang="ru-RU" sz="1400" dirty="0" err="1"/>
              <a:t>першої</a:t>
            </a:r>
            <a:r>
              <a:rPr lang="ru-RU" sz="1400" dirty="0"/>
              <a:t> </a:t>
            </a:r>
            <a:r>
              <a:rPr lang="ru-RU" sz="1400" dirty="0" err="1"/>
              <a:t>великої</a:t>
            </a:r>
            <a:r>
              <a:rPr lang="ru-RU" sz="1400" dirty="0"/>
              <a:t>, з абзацного </a:t>
            </a:r>
            <a:r>
              <a:rPr lang="ru-RU" sz="1400" dirty="0" err="1"/>
              <a:t>відступу</a:t>
            </a:r>
            <a:r>
              <a:rPr lang="ru-RU" sz="1400" dirty="0"/>
              <a:t>. Заголовки </a:t>
            </a:r>
            <a:r>
              <a:rPr lang="ru-RU" sz="1400" dirty="0" err="1"/>
              <a:t>пунктів</a:t>
            </a:r>
            <a:r>
              <a:rPr lang="ru-RU" sz="1400" dirty="0"/>
              <a:t> </a:t>
            </a:r>
            <a:r>
              <a:rPr lang="ru-RU" sz="1400" dirty="0" err="1"/>
              <a:t>друкуються</a:t>
            </a:r>
            <a:r>
              <a:rPr lang="ru-RU" sz="1400" dirty="0"/>
              <a:t> маленькими </a:t>
            </a:r>
            <a:r>
              <a:rPr lang="ru-RU" sz="1400" dirty="0" err="1"/>
              <a:t>літерами</a:t>
            </a:r>
            <a:r>
              <a:rPr lang="ru-RU" sz="1400" dirty="0"/>
              <a:t>, </a:t>
            </a:r>
            <a:r>
              <a:rPr lang="ru-RU" sz="1400" dirty="0" err="1"/>
              <a:t>крім</a:t>
            </a:r>
            <a:r>
              <a:rPr lang="ru-RU" sz="1400" dirty="0"/>
              <a:t> </a:t>
            </a:r>
            <a:r>
              <a:rPr lang="ru-RU" sz="1400" dirty="0" err="1"/>
              <a:t>першої</a:t>
            </a:r>
            <a:r>
              <a:rPr lang="ru-RU" sz="1400" dirty="0"/>
              <a:t> </a:t>
            </a:r>
            <a:r>
              <a:rPr lang="ru-RU" sz="1400" dirty="0" err="1"/>
              <a:t>великої</a:t>
            </a:r>
            <a:r>
              <a:rPr lang="ru-RU" sz="1400" dirty="0"/>
              <a:t>, з абзацного </a:t>
            </a:r>
            <a:r>
              <a:rPr lang="ru-RU" sz="1400" dirty="0" err="1"/>
              <a:t>відступу</a:t>
            </a:r>
            <a:r>
              <a:rPr lang="ru-RU" sz="1400" dirty="0"/>
              <a:t> в </a:t>
            </a:r>
            <a:r>
              <a:rPr lang="ru-RU" sz="1400" dirty="0" err="1"/>
              <a:t>підбір</a:t>
            </a:r>
            <a:r>
              <a:rPr lang="ru-RU" sz="1400" dirty="0"/>
              <a:t> до тексту.</a:t>
            </a:r>
          </a:p>
          <a:p>
            <a:pPr>
              <a:buFont typeface="Wingdings" panose="05000000000000000000" pitchFamily="2" charset="2"/>
              <a:buChar char="ü"/>
            </a:pPr>
            <a:r>
              <a:rPr lang="ru-RU" sz="1400" dirty="0" err="1"/>
              <a:t>Усі</a:t>
            </a:r>
            <a:r>
              <a:rPr lang="ru-RU" sz="1400" dirty="0"/>
              <a:t> </a:t>
            </a:r>
            <a:r>
              <a:rPr lang="ru-RU" sz="1400" dirty="0" err="1"/>
              <a:t>сторінки</a:t>
            </a:r>
            <a:r>
              <a:rPr lang="ru-RU" sz="1400" dirty="0"/>
              <a:t> </a:t>
            </a:r>
            <a:r>
              <a:rPr lang="ru-RU" sz="1400" dirty="0" err="1"/>
              <a:t>мають</a:t>
            </a:r>
            <a:r>
              <a:rPr lang="ru-RU" sz="1400" dirty="0"/>
              <a:t> бути </a:t>
            </a:r>
            <a:r>
              <a:rPr lang="ru-RU" sz="1400" dirty="0" err="1"/>
              <a:t>пронумеровані</a:t>
            </a:r>
            <a:r>
              <a:rPr lang="ru-RU" sz="1400" dirty="0"/>
              <a:t>.</a:t>
            </a:r>
          </a:p>
          <a:p>
            <a:pPr>
              <a:buFont typeface="Wingdings" panose="05000000000000000000" pitchFamily="2" charset="2"/>
              <a:buChar char="ü"/>
            </a:pPr>
            <a:r>
              <a:rPr lang="ru-RU" sz="1400" dirty="0" err="1"/>
              <a:t>Текстовий</a:t>
            </a:r>
            <a:r>
              <a:rPr lang="ru-RU" sz="1400" dirty="0"/>
              <a:t> </a:t>
            </a:r>
            <a:r>
              <a:rPr lang="ru-RU" sz="1400" dirty="0" err="1"/>
              <a:t>матеріал</a:t>
            </a:r>
            <a:r>
              <a:rPr lang="ru-RU" sz="1400" dirty="0"/>
              <a:t> </a:t>
            </a:r>
            <a:r>
              <a:rPr lang="ru-RU" sz="1400" dirty="0" err="1"/>
              <a:t>може</a:t>
            </a:r>
            <a:r>
              <a:rPr lang="ru-RU" sz="1400" dirty="0"/>
              <a:t> </a:t>
            </a:r>
            <a:r>
              <a:rPr lang="ru-RU" sz="1400" dirty="0" err="1"/>
              <a:t>поділятися</a:t>
            </a:r>
            <a:r>
              <a:rPr lang="ru-RU" sz="1400" dirty="0"/>
              <a:t> на </a:t>
            </a:r>
            <a:r>
              <a:rPr lang="ru-RU" sz="1400" dirty="0" err="1"/>
              <a:t>частини</a:t>
            </a:r>
            <a:r>
              <a:rPr lang="ru-RU" sz="1400" dirty="0"/>
              <a:t>, </a:t>
            </a:r>
            <a:r>
              <a:rPr lang="ru-RU" sz="1400" dirty="0" err="1"/>
              <a:t>розділи</a:t>
            </a:r>
            <a:r>
              <a:rPr lang="ru-RU" sz="1400" dirty="0"/>
              <a:t>, </a:t>
            </a:r>
            <a:r>
              <a:rPr lang="ru-RU" sz="1400" dirty="0" err="1"/>
              <a:t>підрозділи</a:t>
            </a:r>
            <a:r>
              <a:rPr lang="ru-RU" sz="1400" dirty="0"/>
              <a:t>, </a:t>
            </a:r>
            <a:r>
              <a:rPr lang="ru-RU" sz="1400" dirty="0" err="1"/>
              <a:t>пункти</a:t>
            </a:r>
            <a:r>
              <a:rPr lang="ru-RU" sz="1400" dirty="0"/>
              <a:t> й </a:t>
            </a:r>
            <a:r>
              <a:rPr lang="ru-RU" sz="1400" dirty="0" err="1"/>
              <a:t>підпункти</a:t>
            </a:r>
            <a:r>
              <a:rPr lang="ru-RU" sz="1400" dirty="0"/>
              <a:t>.</a:t>
            </a:r>
          </a:p>
          <a:p>
            <a:pPr marL="114300" indent="0">
              <a:buNone/>
            </a:pPr>
            <a:endParaRPr lang="ru-RU" dirty="0"/>
          </a:p>
        </p:txBody>
      </p:sp>
      <p:sp>
        <p:nvSpPr>
          <p:cNvPr id="4" name="Номер слайда 3">
            <a:extLst>
              <a:ext uri="{FF2B5EF4-FFF2-40B4-BE49-F238E27FC236}">
                <a16:creationId xmlns:a16="http://schemas.microsoft.com/office/drawing/2014/main" id="{5FE11E3A-524D-4A13-92CD-023FE4E0EE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pic>
        <p:nvPicPr>
          <p:cNvPr id="5" name="Рисунок 4">
            <a:extLst>
              <a:ext uri="{FF2B5EF4-FFF2-40B4-BE49-F238E27FC236}">
                <a16:creationId xmlns:a16="http://schemas.microsoft.com/office/drawing/2014/main" id="{8182B945-1285-4AEC-BC41-3BF71EB02FC4}"/>
              </a:ext>
            </a:extLst>
          </p:cNvPr>
          <p:cNvPicPr>
            <a:picLocks noChangeAspect="1"/>
          </p:cNvPicPr>
          <p:nvPr/>
        </p:nvPicPr>
        <p:blipFill>
          <a:blip r:embed="rId2"/>
          <a:stretch>
            <a:fillRect/>
          </a:stretch>
        </p:blipFill>
        <p:spPr>
          <a:xfrm>
            <a:off x="7561245" y="141195"/>
            <a:ext cx="1469263" cy="1554615"/>
          </a:xfrm>
          <a:prstGeom prst="rect">
            <a:avLst/>
          </a:prstGeom>
        </p:spPr>
      </p:pic>
    </p:spTree>
    <p:extLst>
      <p:ext uri="{BB962C8B-B14F-4D97-AF65-F5344CB8AC3E}">
        <p14:creationId xmlns:p14="http://schemas.microsoft.com/office/powerpoint/2010/main" val="8190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1ECCE-4027-40BF-9BC8-C5C9E78B483A}"/>
              </a:ext>
            </a:extLst>
          </p:cNvPr>
          <p:cNvSpPr>
            <a:spLocks noGrp="1"/>
          </p:cNvSpPr>
          <p:nvPr>
            <p:ph type="title"/>
          </p:nvPr>
        </p:nvSpPr>
        <p:spPr>
          <a:xfrm>
            <a:off x="304799" y="363553"/>
            <a:ext cx="7377954" cy="1082700"/>
          </a:xfrm>
        </p:spPr>
        <p:txBody>
          <a:bodyPr/>
          <a:lstStyle/>
          <a:p>
            <a:r>
              <a:rPr lang="ru-RU" sz="2800" b="1" dirty="0" err="1">
                <a:effectLst>
                  <a:outerShdw blurRad="38100" dist="38100" dir="2700000" algn="tl">
                    <a:srgbClr val="000000">
                      <a:alpha val="43137"/>
                    </a:srgbClr>
                  </a:outerShdw>
                </a:effectLst>
              </a:rPr>
              <a:t>Загальні</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рекомендації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щодо</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оформлення</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методичної</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розробки</a:t>
            </a:r>
            <a:endParaRPr lang="ru-RU" sz="2800" b="1" dirty="0">
              <a:effectLst>
                <a:outerShdw blurRad="38100" dist="38100" dir="2700000" algn="tl">
                  <a:srgbClr val="000000">
                    <a:alpha val="43137"/>
                  </a:srgbClr>
                </a:outerShdw>
              </a:effectLst>
            </a:endParaRPr>
          </a:p>
        </p:txBody>
      </p:sp>
      <p:sp>
        <p:nvSpPr>
          <p:cNvPr id="3" name="Текст 2">
            <a:extLst>
              <a:ext uri="{FF2B5EF4-FFF2-40B4-BE49-F238E27FC236}">
                <a16:creationId xmlns:a16="http://schemas.microsoft.com/office/drawing/2014/main" id="{B32C90FC-61EF-4BEE-B726-600F1DA2941E}"/>
              </a:ext>
            </a:extLst>
          </p:cNvPr>
          <p:cNvSpPr>
            <a:spLocks noGrp="1"/>
          </p:cNvSpPr>
          <p:nvPr>
            <p:ph type="body" idx="1"/>
          </p:nvPr>
        </p:nvSpPr>
        <p:spPr>
          <a:xfrm>
            <a:off x="206187" y="1153066"/>
            <a:ext cx="7808259" cy="3849239"/>
          </a:xfrm>
        </p:spPr>
        <p:txBody>
          <a:bodyPr/>
          <a:lstStyle/>
          <a:p>
            <a:pPr>
              <a:buFont typeface="Wingdings" panose="05000000000000000000" pitchFamily="2" charset="2"/>
              <a:buChar char="ü"/>
            </a:pPr>
            <a:r>
              <a:rPr lang="ru-RU" sz="1400" dirty="0" err="1"/>
              <a:t>Розділи</a:t>
            </a:r>
            <a:r>
              <a:rPr lang="ru-RU" sz="1400" dirty="0"/>
              <a:t> й </a:t>
            </a:r>
            <a:r>
              <a:rPr lang="ru-RU" sz="1400" dirty="0" err="1"/>
              <a:t>підрозділи</a:t>
            </a:r>
            <a:r>
              <a:rPr lang="ru-RU" sz="1400" dirty="0"/>
              <a:t> </a:t>
            </a:r>
            <a:r>
              <a:rPr lang="ru-RU" sz="1400" dirty="0" err="1"/>
              <a:t>повинні</a:t>
            </a:r>
            <a:r>
              <a:rPr lang="ru-RU" sz="1400" dirty="0"/>
              <a:t> </a:t>
            </a:r>
            <a:r>
              <a:rPr lang="ru-RU" sz="1400" dirty="0" err="1"/>
              <a:t>мати</a:t>
            </a:r>
            <a:r>
              <a:rPr lang="ru-RU" sz="1400" dirty="0"/>
              <a:t> заголовки. </a:t>
            </a:r>
            <a:r>
              <a:rPr lang="ru-RU" sz="1400" dirty="0" err="1"/>
              <a:t>Пункти</a:t>
            </a:r>
            <a:r>
              <a:rPr lang="ru-RU" sz="1400" dirty="0"/>
              <a:t> та </a:t>
            </a:r>
            <a:r>
              <a:rPr lang="ru-RU" sz="1400" dirty="0" err="1"/>
              <a:t>підпункти</a:t>
            </a:r>
            <a:r>
              <a:rPr lang="ru-RU" sz="1400" dirty="0"/>
              <a:t> </a:t>
            </a:r>
            <a:r>
              <a:rPr lang="ru-RU" sz="1400" dirty="0" err="1"/>
              <a:t>можуть</a:t>
            </a:r>
            <a:r>
              <a:rPr lang="ru-RU" sz="1400" dirty="0"/>
              <a:t> </a:t>
            </a:r>
            <a:r>
              <a:rPr lang="ru-RU" sz="1400" dirty="0" err="1"/>
              <a:t>мати</a:t>
            </a:r>
            <a:r>
              <a:rPr lang="ru-RU" sz="1400" dirty="0"/>
              <a:t> заголовки. </a:t>
            </a:r>
            <a:r>
              <a:rPr lang="ru-RU" sz="1400" dirty="0" err="1"/>
              <a:t>Якщо</a:t>
            </a:r>
            <a:r>
              <a:rPr lang="ru-RU" sz="1400" dirty="0"/>
              <a:t> заголовок </a:t>
            </a:r>
            <a:r>
              <a:rPr lang="ru-RU" sz="1400" dirty="0" err="1"/>
              <a:t>складається</a:t>
            </a:r>
            <a:r>
              <a:rPr lang="ru-RU" sz="1400" dirty="0"/>
              <a:t> </a:t>
            </a:r>
            <a:r>
              <a:rPr lang="ru-RU" sz="1400" dirty="0" err="1"/>
              <a:t>із</a:t>
            </a:r>
            <a:r>
              <a:rPr lang="ru-RU" sz="1400" dirty="0"/>
              <a:t> </a:t>
            </a:r>
            <a:r>
              <a:rPr lang="ru-RU" sz="1400" dirty="0" err="1"/>
              <a:t>двох</a:t>
            </a:r>
            <a:r>
              <a:rPr lang="ru-RU" sz="1400" dirty="0"/>
              <a:t> і </a:t>
            </a:r>
            <a:r>
              <a:rPr lang="ru-RU" sz="1400" dirty="0" err="1"/>
              <a:t>більше</a:t>
            </a:r>
            <a:r>
              <a:rPr lang="ru-RU" sz="1400" dirty="0"/>
              <a:t> </a:t>
            </a:r>
            <a:r>
              <a:rPr lang="ru-RU" sz="1400" dirty="0" err="1"/>
              <a:t>речень</a:t>
            </a:r>
            <a:r>
              <a:rPr lang="ru-RU" sz="1400" dirty="0"/>
              <a:t>, </a:t>
            </a:r>
            <a:r>
              <a:rPr lang="ru-RU" sz="1400" dirty="0" err="1"/>
              <a:t>їх</a:t>
            </a:r>
            <a:r>
              <a:rPr lang="ru-RU" sz="1400" dirty="0"/>
              <a:t> </a:t>
            </a:r>
            <a:r>
              <a:rPr lang="ru-RU" sz="1400" dirty="0" err="1"/>
              <a:t>розділяють</a:t>
            </a:r>
            <a:r>
              <a:rPr lang="ru-RU" sz="1400" dirty="0"/>
              <a:t> </a:t>
            </a:r>
            <a:r>
              <a:rPr lang="ru-RU" sz="1400" dirty="0" err="1"/>
              <a:t>крапкою</a:t>
            </a:r>
            <a:r>
              <a:rPr lang="ru-RU" sz="1400" dirty="0"/>
              <a:t>. </a:t>
            </a:r>
          </a:p>
          <a:p>
            <a:pPr>
              <a:buFont typeface="Wingdings" panose="05000000000000000000" pitchFamily="2" charset="2"/>
              <a:buChar char="ü"/>
            </a:pPr>
            <a:r>
              <a:rPr lang="ru-RU" sz="1400" dirty="0" err="1"/>
              <a:t>Обсяг</a:t>
            </a:r>
            <a:r>
              <a:rPr lang="ru-RU" sz="1400" dirty="0"/>
              <a:t> основного </a:t>
            </a:r>
            <a:r>
              <a:rPr lang="ru-RU" sz="1400" dirty="0" err="1"/>
              <a:t>змісту</a:t>
            </a:r>
            <a:r>
              <a:rPr lang="ru-RU" sz="1400" dirty="0"/>
              <a:t> - не </a:t>
            </a:r>
            <a:r>
              <a:rPr lang="ru-RU" sz="1400" dirty="0" err="1"/>
              <a:t>менше</a:t>
            </a:r>
            <a:r>
              <a:rPr lang="ru-RU" sz="1400" dirty="0"/>
              <a:t> </a:t>
            </a:r>
            <a:r>
              <a:rPr lang="ru-RU" sz="1400" dirty="0" err="1"/>
              <a:t>половини</a:t>
            </a:r>
            <a:r>
              <a:rPr lang="ru-RU" sz="1400" dirty="0"/>
              <a:t> </a:t>
            </a:r>
            <a:r>
              <a:rPr lang="ru-RU" sz="1400" dirty="0" err="1"/>
              <a:t>усього</a:t>
            </a:r>
            <a:r>
              <a:rPr lang="ru-RU" sz="1400" dirty="0"/>
              <a:t> </a:t>
            </a:r>
            <a:r>
              <a:rPr lang="ru-RU" sz="1400" dirty="0" err="1"/>
              <a:t>рукопису</a:t>
            </a:r>
            <a:r>
              <a:rPr lang="ru-RU" sz="1400" dirty="0"/>
              <a:t>.</a:t>
            </a:r>
          </a:p>
          <a:p>
            <a:pPr>
              <a:buFont typeface="Wingdings" panose="05000000000000000000" pitchFamily="2" charset="2"/>
              <a:buChar char="ü"/>
            </a:pPr>
            <a:r>
              <a:rPr lang="ru-RU" sz="1400" dirty="0"/>
              <a:t> </a:t>
            </a:r>
            <a:r>
              <a:rPr lang="ru-RU" sz="1400" dirty="0" err="1"/>
              <a:t>Нумеруються</a:t>
            </a:r>
            <a:r>
              <a:rPr lang="ru-RU" sz="1400" dirty="0"/>
              <a:t> </a:t>
            </a:r>
            <a:r>
              <a:rPr lang="ru-RU" sz="1400" dirty="0" err="1"/>
              <a:t>тільки</a:t>
            </a:r>
            <a:r>
              <a:rPr lang="ru-RU" sz="1400" dirty="0"/>
              <a:t> </a:t>
            </a:r>
            <a:r>
              <a:rPr lang="ru-RU" sz="1400" dirty="0" err="1"/>
              <a:t>розділи</a:t>
            </a:r>
            <a:r>
              <a:rPr lang="ru-RU" sz="1400" dirty="0"/>
              <a:t> </a:t>
            </a:r>
            <a:r>
              <a:rPr lang="ru-RU" sz="1400" dirty="0" err="1"/>
              <a:t>основної</a:t>
            </a:r>
            <a:r>
              <a:rPr lang="ru-RU" sz="1400" dirty="0"/>
              <a:t> </a:t>
            </a:r>
            <a:r>
              <a:rPr lang="ru-RU" sz="1400" dirty="0" err="1"/>
              <a:t>частини</a:t>
            </a:r>
            <a:r>
              <a:rPr lang="ru-RU" sz="1400" dirty="0"/>
              <a:t>. </a:t>
            </a:r>
            <a:r>
              <a:rPr lang="ru-RU" sz="1400" dirty="0" err="1"/>
              <a:t>Зміст</a:t>
            </a:r>
            <a:r>
              <a:rPr lang="ru-RU" sz="1400" dirty="0"/>
              <a:t>, </a:t>
            </a:r>
            <a:r>
              <a:rPr lang="ru-RU" sz="1400" dirty="0" err="1"/>
              <a:t>вступ</a:t>
            </a:r>
            <a:r>
              <a:rPr lang="ru-RU" sz="1400" dirty="0"/>
              <a:t>, </a:t>
            </a:r>
            <a:r>
              <a:rPr lang="ru-RU" sz="1400" dirty="0" err="1"/>
              <a:t>висновки</a:t>
            </a:r>
            <a:r>
              <a:rPr lang="ru-RU" sz="1400" dirty="0"/>
              <a:t> не </a:t>
            </a:r>
            <a:r>
              <a:rPr lang="ru-RU" sz="1400" dirty="0" err="1"/>
              <a:t>нумеруються</a:t>
            </a:r>
            <a:r>
              <a:rPr lang="ru-RU" sz="1400" dirty="0"/>
              <a:t>. Номер </a:t>
            </a:r>
            <a:r>
              <a:rPr lang="ru-RU" sz="1400" dirty="0" err="1"/>
              <a:t>розділу</a:t>
            </a:r>
            <a:r>
              <a:rPr lang="ru-RU" sz="1400" dirty="0"/>
              <a:t> ставиться </a:t>
            </a:r>
            <a:r>
              <a:rPr lang="ru-RU" sz="1400" dirty="0" err="1"/>
              <a:t>після</a:t>
            </a:r>
            <a:r>
              <a:rPr lang="ru-RU" sz="1400" dirty="0"/>
              <a:t> слова «РОЗДІЛ», </a:t>
            </a:r>
            <a:r>
              <a:rPr lang="ru-RU" sz="1400" dirty="0" err="1"/>
              <a:t>після</a:t>
            </a:r>
            <a:r>
              <a:rPr lang="ru-RU" sz="1400" dirty="0"/>
              <a:t> номера </a:t>
            </a:r>
            <a:r>
              <a:rPr lang="ru-RU" sz="1400" dirty="0" err="1"/>
              <a:t>крапка</a:t>
            </a:r>
            <a:r>
              <a:rPr lang="ru-RU" sz="1400" dirty="0"/>
              <a:t> не ставиться. Заголовок </a:t>
            </a:r>
            <a:r>
              <a:rPr lang="ru-RU" sz="1400" dirty="0" err="1"/>
              <a:t>розділу</a:t>
            </a:r>
            <a:r>
              <a:rPr lang="ru-RU" sz="1400" dirty="0"/>
              <a:t> </a:t>
            </a:r>
            <a:r>
              <a:rPr lang="ru-RU" sz="1400" dirty="0" err="1"/>
              <a:t>друкується</a:t>
            </a:r>
            <a:r>
              <a:rPr lang="ru-RU" sz="1400" dirty="0"/>
              <a:t> з нового рядка. </a:t>
            </a:r>
            <a:r>
              <a:rPr lang="ru-RU" sz="1400" dirty="0" err="1"/>
              <a:t>Підрозділи</a:t>
            </a:r>
            <a:r>
              <a:rPr lang="ru-RU" sz="1400" dirty="0"/>
              <a:t> </a:t>
            </a:r>
            <a:r>
              <a:rPr lang="ru-RU" sz="1400" dirty="0" err="1"/>
              <a:t>нумеруються</a:t>
            </a:r>
            <a:r>
              <a:rPr lang="ru-RU" sz="1400" dirty="0"/>
              <a:t> в межах кожного </a:t>
            </a:r>
            <a:r>
              <a:rPr lang="ru-RU" sz="1400" dirty="0" err="1"/>
              <a:t>розділу</a:t>
            </a:r>
            <a:r>
              <a:rPr lang="ru-RU" sz="1400" dirty="0"/>
              <a:t>: номер </a:t>
            </a:r>
            <a:r>
              <a:rPr lang="ru-RU" sz="1400" dirty="0" err="1"/>
              <a:t>розділу</a:t>
            </a:r>
            <a:r>
              <a:rPr lang="ru-RU" sz="1400" dirty="0"/>
              <a:t>, номер </a:t>
            </a:r>
            <a:r>
              <a:rPr lang="ru-RU" sz="1400" dirty="0" err="1"/>
              <a:t>підрозділу</a:t>
            </a:r>
            <a:r>
              <a:rPr lang="ru-RU" sz="1400" dirty="0"/>
              <a:t>. </a:t>
            </a:r>
            <a:r>
              <a:rPr lang="ru-RU" sz="1400" dirty="0" err="1"/>
              <a:t>Наприкінці</a:t>
            </a:r>
            <a:r>
              <a:rPr lang="ru-RU" sz="1400" dirty="0"/>
              <a:t> номера </a:t>
            </a:r>
            <a:r>
              <a:rPr lang="ru-RU" sz="1400" dirty="0" err="1"/>
              <a:t>підрозділу</a:t>
            </a:r>
            <a:r>
              <a:rPr lang="ru-RU" sz="1400" dirty="0"/>
              <a:t> </a:t>
            </a:r>
            <a:r>
              <a:rPr lang="ru-RU" sz="1400" dirty="0" err="1"/>
              <a:t>має</a:t>
            </a:r>
            <a:r>
              <a:rPr lang="ru-RU" sz="1400" dirty="0"/>
              <a:t> </a:t>
            </a:r>
            <a:r>
              <a:rPr lang="ru-RU" sz="1400" dirty="0" err="1"/>
              <a:t>стояти</a:t>
            </a:r>
            <a:r>
              <a:rPr lang="ru-RU" sz="1400" dirty="0"/>
              <a:t> </a:t>
            </a:r>
            <a:r>
              <a:rPr lang="ru-RU" sz="1400" dirty="0" err="1"/>
              <a:t>крапка</a:t>
            </a:r>
            <a:r>
              <a:rPr lang="ru-RU" sz="1400" dirty="0"/>
              <a:t>, </a:t>
            </a:r>
            <a:r>
              <a:rPr lang="ru-RU" sz="1400" dirty="0" err="1"/>
              <a:t>наприклад</a:t>
            </a:r>
            <a:r>
              <a:rPr lang="ru-RU" sz="1400" dirty="0"/>
              <a:t>: «2.4.». Заголовок </a:t>
            </a:r>
            <a:r>
              <a:rPr lang="ru-RU" sz="1400" dirty="0" err="1"/>
              <a:t>підрозділу</a:t>
            </a:r>
            <a:r>
              <a:rPr lang="ru-RU" sz="1400" dirty="0"/>
              <a:t> наводиться в тому самому рядку. </a:t>
            </a:r>
            <a:r>
              <a:rPr lang="ru-RU" sz="1400" dirty="0" err="1"/>
              <a:t>Пункти</a:t>
            </a:r>
            <a:r>
              <a:rPr lang="ru-RU" sz="1400" dirty="0"/>
              <a:t> </a:t>
            </a:r>
            <a:r>
              <a:rPr lang="ru-RU" sz="1400" dirty="0" err="1"/>
              <a:t>нумеруються</a:t>
            </a:r>
            <a:r>
              <a:rPr lang="ru-RU" sz="1400" dirty="0"/>
              <a:t> в межах кожного </a:t>
            </a:r>
            <a:r>
              <a:rPr lang="ru-RU" sz="1400" dirty="0" err="1"/>
              <a:t>підрозділу</a:t>
            </a:r>
            <a:r>
              <a:rPr lang="ru-RU" sz="1400" dirty="0"/>
              <a:t> таким чином: номер </a:t>
            </a:r>
            <a:r>
              <a:rPr lang="ru-RU" sz="1400" dirty="0" err="1"/>
              <a:t>розділу</a:t>
            </a:r>
            <a:r>
              <a:rPr lang="ru-RU" sz="1400" dirty="0"/>
              <a:t>, номер </a:t>
            </a:r>
            <a:r>
              <a:rPr lang="ru-RU" sz="1400" dirty="0" err="1"/>
              <a:t>підрозділу</a:t>
            </a:r>
            <a:r>
              <a:rPr lang="ru-RU" sz="1400" dirty="0"/>
              <a:t>, номер пункту, </a:t>
            </a:r>
            <a:r>
              <a:rPr lang="ru-RU" sz="1400" dirty="0" err="1"/>
              <a:t>наприклад</a:t>
            </a:r>
            <a:r>
              <a:rPr lang="ru-RU" sz="1400" dirty="0"/>
              <a:t>: «2.3.4.». Заголовок пункту наводиться в тому самому рядку, але пункт </a:t>
            </a:r>
            <a:r>
              <a:rPr lang="ru-RU" sz="1400" dirty="0" err="1"/>
              <a:t>може</a:t>
            </a:r>
            <a:r>
              <a:rPr lang="ru-RU" sz="1400" dirty="0"/>
              <a:t> й не </a:t>
            </a:r>
            <a:r>
              <a:rPr lang="ru-RU" sz="1400" dirty="0" err="1"/>
              <a:t>мати</a:t>
            </a:r>
            <a:r>
              <a:rPr lang="ru-RU" sz="1400" dirty="0"/>
              <a:t> заголовка.</a:t>
            </a:r>
          </a:p>
          <a:p>
            <a:pPr>
              <a:buFont typeface="Wingdings" panose="05000000000000000000" pitchFamily="2" charset="2"/>
              <a:buChar char="ü"/>
            </a:pPr>
            <a:r>
              <a:rPr lang="ru-RU" sz="1400" dirty="0" err="1"/>
              <a:t>Наприкінці</a:t>
            </a:r>
            <a:r>
              <a:rPr lang="ru-RU" sz="1400" dirty="0"/>
              <a:t> </a:t>
            </a:r>
            <a:r>
              <a:rPr lang="ru-RU" sz="1400" dirty="0" err="1"/>
              <a:t>назв</a:t>
            </a:r>
            <a:r>
              <a:rPr lang="ru-RU" sz="1400" dirty="0"/>
              <a:t> </a:t>
            </a:r>
            <a:r>
              <a:rPr lang="ru-RU" sz="1400" dirty="0" err="1"/>
              <a:t>розділів</a:t>
            </a:r>
            <a:r>
              <a:rPr lang="ru-RU" sz="1400" dirty="0"/>
              <a:t>, </a:t>
            </a:r>
            <a:r>
              <a:rPr lang="ru-RU" sz="1400" dirty="0" err="1"/>
              <a:t>підрозділів</a:t>
            </a:r>
            <a:r>
              <a:rPr lang="ru-RU" sz="1400" dirty="0"/>
              <a:t>, </a:t>
            </a:r>
            <a:r>
              <a:rPr lang="ru-RU" sz="1400" dirty="0" err="1"/>
              <a:t>пунктів</a:t>
            </a:r>
            <a:r>
              <a:rPr lang="ru-RU" sz="1400" dirty="0"/>
              <a:t> </a:t>
            </a:r>
            <a:r>
              <a:rPr lang="ru-RU" sz="1400" dirty="0" err="1"/>
              <a:t>крапка</a:t>
            </a:r>
            <a:r>
              <a:rPr lang="ru-RU" sz="1400" dirty="0"/>
              <a:t> не ставиться.</a:t>
            </a:r>
          </a:p>
          <a:p>
            <a:pPr>
              <a:buFont typeface="Wingdings" panose="05000000000000000000" pitchFamily="2" charset="2"/>
              <a:buChar char="ü"/>
            </a:pPr>
            <a:r>
              <a:rPr lang="ru-RU" sz="1400" dirty="0" err="1"/>
              <a:t>Формули</a:t>
            </a:r>
            <a:r>
              <a:rPr lang="ru-RU" sz="1400" dirty="0"/>
              <a:t> та рисунки, </a:t>
            </a:r>
            <a:r>
              <a:rPr lang="ru-RU" sz="1400" dirty="0" err="1"/>
              <a:t>що</a:t>
            </a:r>
            <a:r>
              <a:rPr lang="ru-RU" sz="1400" dirty="0"/>
              <a:t> </a:t>
            </a:r>
            <a:r>
              <a:rPr lang="ru-RU" sz="1400" dirty="0" err="1"/>
              <a:t>містяться</a:t>
            </a:r>
            <a:r>
              <a:rPr lang="ru-RU" sz="1400" dirty="0"/>
              <a:t> в </a:t>
            </a:r>
            <a:r>
              <a:rPr lang="ru-RU" sz="1400" dirty="0" err="1"/>
              <a:t>роботі</a:t>
            </a:r>
            <a:r>
              <a:rPr lang="ru-RU" sz="1400" dirty="0"/>
              <a:t>, </a:t>
            </a:r>
            <a:r>
              <a:rPr lang="ru-RU" sz="1400" dirty="0" err="1"/>
              <a:t>нумеруються</a:t>
            </a:r>
            <a:r>
              <a:rPr lang="ru-RU" sz="1400" dirty="0"/>
              <a:t> в межах </a:t>
            </a:r>
            <a:r>
              <a:rPr lang="ru-RU" sz="1400" dirty="0" err="1"/>
              <a:t>розділів</a:t>
            </a:r>
            <a:r>
              <a:rPr lang="ru-RU" sz="1400" dirty="0"/>
              <a:t>, </a:t>
            </a:r>
            <a:r>
              <a:rPr lang="ru-RU" sz="1400" dirty="0" err="1"/>
              <a:t>наприклад</a:t>
            </a:r>
            <a:r>
              <a:rPr lang="ru-RU" sz="1400" dirty="0"/>
              <a:t>:  «Рис. 1.2», «</a:t>
            </a:r>
            <a:r>
              <a:rPr lang="ru-RU" sz="1400" dirty="0" err="1"/>
              <a:t>Таблиця</a:t>
            </a:r>
            <a:r>
              <a:rPr lang="ru-RU" sz="1400" dirty="0"/>
              <a:t> 2.3». </a:t>
            </a:r>
            <a:r>
              <a:rPr lang="ru-RU" sz="1400" dirty="0" err="1"/>
              <a:t>Наявність</a:t>
            </a:r>
            <a:r>
              <a:rPr lang="ru-RU" sz="1400" dirty="0"/>
              <a:t> </a:t>
            </a:r>
            <a:r>
              <a:rPr lang="ru-RU" sz="1400" dirty="0" err="1"/>
              <a:t>підрозділів</a:t>
            </a:r>
            <a:r>
              <a:rPr lang="ru-RU" sz="1400" dirty="0"/>
              <a:t> на </a:t>
            </a:r>
            <a:r>
              <a:rPr lang="ru-RU" sz="1400" dirty="0" err="1"/>
              <a:t>нумерацію</a:t>
            </a:r>
            <a:r>
              <a:rPr lang="ru-RU" sz="1400" dirty="0"/>
              <a:t> </a:t>
            </a:r>
            <a:r>
              <a:rPr lang="ru-RU" sz="1400" dirty="0" err="1"/>
              <a:t>рисунків</a:t>
            </a:r>
            <a:r>
              <a:rPr lang="ru-RU" sz="1400" dirty="0"/>
              <a:t>, формул, </a:t>
            </a:r>
            <a:r>
              <a:rPr lang="ru-RU" sz="1400" dirty="0" err="1"/>
              <a:t>таблиць</a:t>
            </a:r>
            <a:r>
              <a:rPr lang="ru-RU" sz="1400" dirty="0"/>
              <a:t> не </a:t>
            </a:r>
            <a:r>
              <a:rPr lang="ru-RU" sz="1400" dirty="0" err="1"/>
              <a:t>впливає</a:t>
            </a:r>
            <a:r>
              <a:rPr lang="ru-RU" sz="1400" dirty="0"/>
              <a:t>.</a:t>
            </a:r>
          </a:p>
          <a:p>
            <a:pPr marL="114300" indent="0">
              <a:buNone/>
            </a:pPr>
            <a:endParaRPr lang="ru-RU" dirty="0"/>
          </a:p>
        </p:txBody>
      </p:sp>
      <p:sp>
        <p:nvSpPr>
          <p:cNvPr id="4" name="Номер слайда 3">
            <a:extLst>
              <a:ext uri="{FF2B5EF4-FFF2-40B4-BE49-F238E27FC236}">
                <a16:creationId xmlns:a16="http://schemas.microsoft.com/office/drawing/2014/main" id="{5FE11E3A-524D-4A13-92CD-023FE4E0EE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pic>
        <p:nvPicPr>
          <p:cNvPr id="5" name="Рисунок 4">
            <a:extLst>
              <a:ext uri="{FF2B5EF4-FFF2-40B4-BE49-F238E27FC236}">
                <a16:creationId xmlns:a16="http://schemas.microsoft.com/office/drawing/2014/main" id="{8182B945-1285-4AEC-BC41-3BF71EB02FC4}"/>
              </a:ext>
            </a:extLst>
          </p:cNvPr>
          <p:cNvPicPr>
            <a:picLocks noChangeAspect="1"/>
          </p:cNvPicPr>
          <p:nvPr/>
        </p:nvPicPr>
        <p:blipFill>
          <a:blip r:embed="rId2"/>
          <a:stretch>
            <a:fillRect/>
          </a:stretch>
        </p:blipFill>
        <p:spPr>
          <a:xfrm>
            <a:off x="7561245" y="141195"/>
            <a:ext cx="1469263" cy="1554615"/>
          </a:xfrm>
          <a:prstGeom prst="rect">
            <a:avLst/>
          </a:prstGeom>
        </p:spPr>
      </p:pic>
    </p:spTree>
    <p:extLst>
      <p:ext uri="{BB962C8B-B14F-4D97-AF65-F5344CB8AC3E}">
        <p14:creationId xmlns:p14="http://schemas.microsoft.com/office/powerpoint/2010/main" val="3002956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98B912F-E787-449E-8A4F-D7141B180098}"/>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33292" t="16209" r="27830" b="7800"/>
          <a:stretch/>
        </p:blipFill>
        <p:spPr>
          <a:xfrm>
            <a:off x="0" y="534367"/>
            <a:ext cx="2931016" cy="4472134"/>
          </a:xfrm>
          <a:prstGeom prst="rect">
            <a:avLst/>
          </a:prstGeom>
          <a:ln>
            <a:solidFill>
              <a:schemeClr val="accent1"/>
            </a:solidFill>
          </a:ln>
        </p:spPr>
      </p:pic>
      <p:sp>
        <p:nvSpPr>
          <p:cNvPr id="2" name="Заголовок 1">
            <a:extLst>
              <a:ext uri="{FF2B5EF4-FFF2-40B4-BE49-F238E27FC236}">
                <a16:creationId xmlns:a16="http://schemas.microsoft.com/office/drawing/2014/main" id="{A9182B26-0AB3-4FE0-8FB8-1C8F8D111DF2}"/>
              </a:ext>
            </a:extLst>
          </p:cNvPr>
          <p:cNvSpPr>
            <a:spLocks noGrp="1"/>
          </p:cNvSpPr>
          <p:nvPr>
            <p:ph type="title"/>
          </p:nvPr>
        </p:nvSpPr>
        <p:spPr>
          <a:xfrm>
            <a:off x="735105" y="136999"/>
            <a:ext cx="7844119" cy="409847"/>
          </a:xfrm>
        </p:spPr>
        <p:txBody>
          <a:bodyPr/>
          <a:lstStyle/>
          <a:p>
            <a:r>
              <a:rPr lang="uk-UA" sz="2800" b="1" dirty="0"/>
              <a:t>Зразки оформлення методичної розробки</a:t>
            </a:r>
            <a:endParaRPr lang="ru-RU" sz="2800" b="1" dirty="0"/>
          </a:p>
        </p:txBody>
      </p:sp>
      <p:sp>
        <p:nvSpPr>
          <p:cNvPr id="3" name="Номер слайда 2">
            <a:extLst>
              <a:ext uri="{FF2B5EF4-FFF2-40B4-BE49-F238E27FC236}">
                <a16:creationId xmlns:a16="http://schemas.microsoft.com/office/drawing/2014/main" id="{6E081614-FADB-429C-8A58-7BB4FA7C1A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9" name="Рисунок 8">
            <a:extLst>
              <a:ext uri="{FF2B5EF4-FFF2-40B4-BE49-F238E27FC236}">
                <a16:creationId xmlns:a16="http://schemas.microsoft.com/office/drawing/2014/main" id="{D073459A-2125-4CC6-B717-1DC241A7DA6E}"/>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Lst>
          </a:blip>
          <a:srcRect l="26715" t="25970" r="25878" b="9852"/>
          <a:stretch/>
        </p:blipFill>
        <p:spPr>
          <a:xfrm>
            <a:off x="2680447" y="534367"/>
            <a:ext cx="3396023" cy="4472134"/>
          </a:xfrm>
          <a:prstGeom prst="rect">
            <a:avLst/>
          </a:prstGeom>
          <a:ln>
            <a:solidFill>
              <a:schemeClr val="accent1"/>
            </a:solidFill>
          </a:ln>
        </p:spPr>
      </p:pic>
      <p:pic>
        <p:nvPicPr>
          <p:cNvPr id="11" name="Рисунок 10">
            <a:extLst>
              <a:ext uri="{FF2B5EF4-FFF2-40B4-BE49-F238E27FC236}">
                <a16:creationId xmlns:a16="http://schemas.microsoft.com/office/drawing/2014/main" id="{F1B8DF91-3AF2-45B9-94B1-EE5FD7943BFA}"/>
              </a:ext>
            </a:extLst>
          </p:cNvPr>
          <p:cNvPicPr>
            <a:picLocks noChangeAspect="1"/>
          </p:cNvPicPr>
          <p:nvPr/>
        </p:nvPicPr>
        <p:blipFill rotWithShape="1">
          <a:blip r:embed="rId6"/>
          <a:srcRect l="26600" t="20566" r="24902" b="14423"/>
          <a:stretch/>
        </p:blipFill>
        <p:spPr>
          <a:xfrm>
            <a:off x="6085436" y="534367"/>
            <a:ext cx="3020489" cy="4472134"/>
          </a:xfrm>
          <a:prstGeom prst="rect">
            <a:avLst/>
          </a:prstGeom>
          <a:ln>
            <a:solidFill>
              <a:schemeClr val="accent1"/>
            </a:solidFill>
          </a:ln>
        </p:spPr>
      </p:pic>
    </p:spTree>
    <p:extLst>
      <p:ext uri="{BB962C8B-B14F-4D97-AF65-F5344CB8AC3E}">
        <p14:creationId xmlns:p14="http://schemas.microsoft.com/office/powerpoint/2010/main" val="2713049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933523" y="1919733"/>
            <a:ext cx="4774826"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uk-UA" sz="3200" b="1" dirty="0">
                <a:effectLst>
                  <a:outerShdw blurRad="38100" dist="38100" dir="2700000" algn="tl">
                    <a:srgbClr val="000000">
                      <a:alpha val="43137"/>
                    </a:srgbClr>
                  </a:outerShdw>
                </a:effectLst>
              </a:rPr>
              <a:t>Оформлення навчальної програми гуртка  закладу освіти</a:t>
            </a:r>
            <a:endParaRPr sz="3200" b="1" dirty="0">
              <a:effectLst>
                <a:outerShdw blurRad="38100" dist="38100" dir="2700000" algn="tl">
                  <a:srgbClr val="000000">
                    <a:alpha val="43137"/>
                  </a:srgbClr>
                </a:outerShdw>
              </a:effectLst>
            </a:endParaRP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3600" b="1" dirty="0">
                <a:solidFill>
                  <a:schemeClr val="lt1"/>
                </a:solidFill>
                <a:latin typeface="Barlow"/>
                <a:ea typeface="Barlow"/>
                <a:cs typeface="Barlow"/>
                <a:sym typeface="Barlow"/>
              </a:rPr>
              <a:t>3</a:t>
            </a: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265390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295834" y="255342"/>
            <a:ext cx="8810091" cy="1082700"/>
          </a:xfrm>
          <a:prstGeom prst="rect">
            <a:avLst/>
          </a:prstGeom>
        </p:spPr>
        <p:txBody>
          <a:bodyPr spcFirstLastPara="1" wrap="square" lIns="0" tIns="0" rIns="0" bIns="0" anchor="t" anchorCtr="0">
            <a:noAutofit/>
          </a:bodyPr>
          <a:lstStyle/>
          <a:p>
            <a:pPr lvl="0"/>
            <a:r>
              <a:rPr lang="ru-RU" sz="2400" b="1" i="1" dirty="0"/>
              <a:t> </a:t>
            </a:r>
            <a:r>
              <a:rPr lang="ru-RU" sz="2000" b="1" i="1" dirty="0"/>
              <a:t>Лист </a:t>
            </a:r>
            <a:r>
              <a:rPr lang="ru-RU" sz="2000" b="1" i="1" dirty="0" err="1"/>
              <a:t>Інституту</a:t>
            </a:r>
            <a:r>
              <a:rPr lang="ru-RU" sz="2000" b="1" i="1" dirty="0"/>
              <a:t> </a:t>
            </a:r>
            <a:r>
              <a:rPr lang="ru-RU" sz="2000" b="1" i="1" dirty="0" err="1"/>
              <a:t>інноваційних</a:t>
            </a:r>
            <a:r>
              <a:rPr lang="ru-RU" sz="2000" b="1" i="1" dirty="0"/>
              <a:t> </a:t>
            </a:r>
            <a:r>
              <a:rPr lang="ru-RU" sz="2000" b="1" i="1" dirty="0" err="1"/>
              <a:t>технологій</a:t>
            </a:r>
            <a:r>
              <a:rPr lang="ru-RU" sz="2000" b="1" i="1" dirty="0"/>
              <a:t> і </a:t>
            </a:r>
            <a:r>
              <a:rPr lang="ru-RU" sz="2000" b="1" i="1" dirty="0" err="1"/>
              <a:t>змісту</a:t>
            </a:r>
            <a:r>
              <a:rPr lang="ru-RU" sz="2000" b="1" i="1" dirty="0"/>
              <a:t> </a:t>
            </a:r>
            <a:r>
              <a:rPr lang="ru-RU" sz="2000" b="1" i="1" dirty="0" err="1"/>
              <a:t>освіти</a:t>
            </a:r>
            <a:r>
              <a:rPr lang="ru-RU" sz="2000" b="1" i="1" dirty="0"/>
              <a:t> </a:t>
            </a:r>
            <a:r>
              <a:rPr lang="ru-RU" sz="2000" b="1" i="1" dirty="0" err="1"/>
              <a:t>від</a:t>
            </a:r>
            <a:r>
              <a:rPr lang="ru-RU" sz="2000" b="1" i="1" dirty="0"/>
              <a:t> 05.06.2013 № 14.1/10-1685  </a:t>
            </a:r>
            <a:r>
              <a:rPr lang="ru-RU" sz="2000" b="1" i="1" dirty="0">
                <a:hlinkClick r:id="rId3"/>
              </a:rPr>
              <a:t>«Про </a:t>
            </a:r>
            <a:r>
              <a:rPr lang="ru-RU" sz="2000" b="1" i="1" dirty="0" err="1">
                <a:hlinkClick r:id="rId3"/>
              </a:rPr>
              <a:t>методичні</a:t>
            </a:r>
            <a:r>
              <a:rPr lang="ru-RU" sz="2000" b="1" i="1" dirty="0">
                <a:hlinkClick r:id="rId3"/>
              </a:rPr>
              <a:t> </a:t>
            </a:r>
            <a:r>
              <a:rPr lang="ru-RU" sz="2000" b="1" i="1" dirty="0" err="1">
                <a:hlinkClick r:id="rId3"/>
              </a:rPr>
              <a:t>рекомендації</a:t>
            </a:r>
            <a:r>
              <a:rPr lang="ru-RU" sz="2000" b="1" i="1" dirty="0">
                <a:hlinkClick r:id="rId3"/>
              </a:rPr>
              <a:t> </a:t>
            </a:r>
            <a:r>
              <a:rPr lang="ru-RU" sz="2000" b="1" i="1" dirty="0" err="1">
                <a:hlinkClick r:id="rId3"/>
              </a:rPr>
              <a:t>щодо</a:t>
            </a:r>
            <a:r>
              <a:rPr lang="ru-RU" sz="2000" b="1" i="1" dirty="0">
                <a:hlinkClick r:id="rId3"/>
              </a:rPr>
              <a:t> </a:t>
            </a:r>
            <a:r>
              <a:rPr lang="ru-RU" sz="2000" b="1" i="1" dirty="0" err="1">
                <a:hlinkClick r:id="rId3"/>
              </a:rPr>
              <a:t>змісту</a:t>
            </a:r>
            <a:r>
              <a:rPr lang="ru-RU" sz="2000" b="1" i="1" dirty="0">
                <a:hlinkClick r:id="rId3"/>
              </a:rPr>
              <a:t> та </a:t>
            </a:r>
            <a:r>
              <a:rPr lang="ru-RU" sz="2000" b="1" i="1" dirty="0" err="1">
                <a:hlinkClick r:id="rId3"/>
              </a:rPr>
              <a:t>оформлення</a:t>
            </a:r>
            <a:r>
              <a:rPr lang="ru-RU" sz="2000" b="1" i="1" dirty="0">
                <a:hlinkClick r:id="rId3"/>
              </a:rPr>
              <a:t> </a:t>
            </a:r>
            <a:r>
              <a:rPr lang="ru-RU" sz="2000" b="1" i="1" dirty="0" err="1">
                <a:hlinkClick r:id="rId3"/>
              </a:rPr>
              <a:t>навчальних</a:t>
            </a:r>
            <a:r>
              <a:rPr lang="ru-RU" sz="2000" b="1" i="1" dirty="0">
                <a:hlinkClick r:id="rId3"/>
              </a:rPr>
              <a:t> </a:t>
            </a:r>
            <a:r>
              <a:rPr lang="ru-RU" sz="2000" b="1" i="1" dirty="0" err="1">
                <a:hlinkClick r:id="rId3"/>
              </a:rPr>
              <a:t>програм</a:t>
            </a:r>
            <a:r>
              <a:rPr lang="ru-RU" sz="2000" b="1" i="1" dirty="0">
                <a:hlinkClick r:id="rId3"/>
              </a:rPr>
              <a:t> з </a:t>
            </a:r>
            <a:r>
              <a:rPr lang="ru-RU" sz="2000" b="1" i="1" dirty="0" err="1">
                <a:hlinkClick r:id="rId3"/>
              </a:rPr>
              <a:t>позашкільної</a:t>
            </a:r>
            <a:r>
              <a:rPr lang="ru-RU" sz="2000" b="1" i="1" dirty="0">
                <a:hlinkClick r:id="rId3"/>
              </a:rPr>
              <a:t> </a:t>
            </a:r>
            <a:r>
              <a:rPr lang="ru-RU" sz="2000" b="1" i="1" dirty="0" err="1">
                <a:hlinkClick r:id="rId3"/>
              </a:rPr>
              <a:t>освіти</a:t>
            </a:r>
            <a:r>
              <a:rPr lang="ru-RU" sz="2000" b="1" i="1" dirty="0">
                <a:hlinkClick r:id="rId3"/>
              </a:rPr>
              <a:t>» </a:t>
            </a:r>
            <a:endParaRPr sz="2400" b="1" i="1" dirty="0"/>
          </a:p>
        </p:txBody>
      </p:sp>
      <p:sp>
        <p:nvSpPr>
          <p:cNvPr id="595" name="Google Shape;595;p17"/>
          <p:cNvSpPr txBox="1">
            <a:spLocks noGrp="1"/>
          </p:cNvSpPr>
          <p:nvPr>
            <p:ph type="body" idx="1"/>
          </p:nvPr>
        </p:nvSpPr>
        <p:spPr>
          <a:xfrm>
            <a:off x="112482" y="1128597"/>
            <a:ext cx="6365741" cy="3923856"/>
          </a:xfrm>
          <a:prstGeom prst="rect">
            <a:avLst/>
          </a:prstGeom>
        </p:spPr>
        <p:txBody>
          <a:bodyPr spcFirstLastPara="1" wrap="square" lIns="0" tIns="0" rIns="0" bIns="0" anchor="t" anchorCtr="0">
            <a:noAutofit/>
          </a:bodyPr>
          <a:lstStyle/>
          <a:p>
            <a:pPr marL="114300" lvl="0" indent="0">
              <a:buNone/>
            </a:pPr>
            <a:r>
              <a:rPr lang="ru-RU" sz="1800" dirty="0" err="1"/>
              <a:t>Навчальна</a:t>
            </a:r>
            <a:r>
              <a:rPr lang="ru-RU" sz="1800" dirty="0"/>
              <a:t> </a:t>
            </a:r>
            <a:r>
              <a:rPr lang="ru-RU" sz="1800" dirty="0" err="1"/>
              <a:t>програма</a:t>
            </a:r>
            <a:r>
              <a:rPr lang="ru-RU" sz="1800" dirty="0"/>
              <a:t> з </a:t>
            </a:r>
            <a:r>
              <a:rPr lang="ru-RU" sz="1800" dirty="0" err="1"/>
              <a:t>позашкільної</a:t>
            </a:r>
            <a:r>
              <a:rPr lang="ru-RU" sz="1800" dirty="0"/>
              <a:t> </a:t>
            </a:r>
            <a:r>
              <a:rPr lang="ru-RU" sz="1800" dirty="0" err="1"/>
              <a:t>освіти</a:t>
            </a:r>
            <a:r>
              <a:rPr lang="ru-RU" sz="1800" dirty="0"/>
              <a:t> </a:t>
            </a:r>
            <a:r>
              <a:rPr lang="ru-RU" sz="1800" dirty="0" err="1"/>
              <a:t>має</a:t>
            </a:r>
            <a:r>
              <a:rPr lang="ru-RU" sz="1800" dirty="0"/>
              <a:t> </a:t>
            </a:r>
            <a:r>
              <a:rPr lang="ru-RU" sz="1800" dirty="0" err="1"/>
              <a:t>складатися</a:t>
            </a:r>
            <a:r>
              <a:rPr lang="ru-RU" sz="1800" dirty="0"/>
              <a:t> з таких </a:t>
            </a:r>
            <a:r>
              <a:rPr lang="ru-RU" sz="1800" dirty="0" err="1"/>
              <a:t>структурних</a:t>
            </a:r>
            <a:r>
              <a:rPr lang="ru-RU" sz="1800" dirty="0"/>
              <a:t> </a:t>
            </a:r>
            <a:r>
              <a:rPr lang="ru-RU" sz="1800" dirty="0" err="1"/>
              <a:t>елементів</a:t>
            </a:r>
            <a:r>
              <a:rPr lang="ru-RU" sz="1800" dirty="0"/>
              <a:t>:</a:t>
            </a:r>
          </a:p>
          <a:p>
            <a:pPr lvl="0"/>
            <a:r>
              <a:rPr lang="ru-RU" sz="1800" dirty="0" err="1"/>
              <a:t>пояснювальна</a:t>
            </a:r>
            <a:r>
              <a:rPr lang="ru-RU" sz="1800" dirty="0"/>
              <a:t> записка, </a:t>
            </a:r>
          </a:p>
          <a:p>
            <a:pPr lvl="0"/>
            <a:r>
              <a:rPr lang="ru-RU" sz="1800" dirty="0" err="1"/>
              <a:t>навчально-тематичний</a:t>
            </a:r>
            <a:r>
              <a:rPr lang="ru-RU" sz="1800" dirty="0"/>
              <a:t> план,</a:t>
            </a:r>
          </a:p>
          <a:p>
            <a:pPr lvl="0"/>
            <a:r>
              <a:rPr lang="ru-RU" sz="1800" dirty="0" err="1"/>
              <a:t>зміст</a:t>
            </a:r>
            <a:r>
              <a:rPr lang="ru-RU" sz="1800" dirty="0"/>
              <a:t> програми,</a:t>
            </a:r>
          </a:p>
          <a:p>
            <a:pPr lvl="0"/>
            <a:r>
              <a:rPr lang="ru-RU" sz="1800" dirty="0" err="1"/>
              <a:t>прогнозований</a:t>
            </a:r>
            <a:r>
              <a:rPr lang="ru-RU" sz="1800" dirty="0"/>
              <a:t> результат,</a:t>
            </a:r>
          </a:p>
          <a:p>
            <a:pPr lvl="0"/>
            <a:r>
              <a:rPr lang="ru-RU" sz="1800" dirty="0" err="1"/>
              <a:t>орієнтовний</a:t>
            </a:r>
            <a:r>
              <a:rPr lang="ru-RU" sz="1800" dirty="0"/>
              <a:t> </a:t>
            </a:r>
            <a:r>
              <a:rPr lang="ru-RU" sz="1800" dirty="0" err="1"/>
              <a:t>перелік</a:t>
            </a:r>
            <a:r>
              <a:rPr lang="ru-RU" sz="1800" dirty="0"/>
              <a:t> </a:t>
            </a:r>
            <a:r>
              <a:rPr lang="ru-RU" sz="1800" dirty="0" err="1"/>
              <a:t>обладнання</a:t>
            </a:r>
            <a:r>
              <a:rPr lang="ru-RU" sz="1800" dirty="0"/>
              <a:t> (за потребою),</a:t>
            </a:r>
          </a:p>
          <a:p>
            <a:pPr lvl="0"/>
            <a:r>
              <a:rPr lang="ru-RU" sz="1800" dirty="0" err="1"/>
              <a:t>література</a:t>
            </a:r>
            <a:r>
              <a:rPr lang="ru-RU" sz="1800" dirty="0"/>
              <a:t>,</a:t>
            </a:r>
          </a:p>
          <a:p>
            <a:pPr lvl="0"/>
            <a:r>
              <a:rPr lang="ru-RU" sz="1800" dirty="0" err="1"/>
              <a:t>додатки</a:t>
            </a:r>
            <a:r>
              <a:rPr lang="ru-RU" sz="1800" dirty="0"/>
              <a:t> (за потребою).</a:t>
            </a:r>
          </a:p>
          <a:p>
            <a:pPr marL="114300" lvl="0" indent="0">
              <a:buNone/>
            </a:pPr>
            <a:r>
              <a:rPr lang="ru-RU" sz="1200" b="1" i="1" dirty="0" err="1"/>
              <a:t>Назва</a:t>
            </a:r>
            <a:r>
              <a:rPr lang="ru-RU" sz="1200" b="1" i="1" dirty="0"/>
              <a:t> програми </a:t>
            </a:r>
            <a:r>
              <a:rPr lang="ru-RU" sz="1200" b="1" i="1" dirty="0" err="1"/>
              <a:t>має</a:t>
            </a:r>
            <a:r>
              <a:rPr lang="ru-RU" sz="1200" b="1" i="1" dirty="0"/>
              <a:t> </a:t>
            </a:r>
            <a:r>
              <a:rPr lang="ru-RU" sz="1200" b="1" i="1" dirty="0" err="1"/>
              <a:t>відображати</a:t>
            </a:r>
            <a:r>
              <a:rPr lang="ru-RU" sz="1200" b="1" i="1" dirty="0"/>
              <a:t> </a:t>
            </a:r>
            <a:r>
              <a:rPr lang="ru-RU" sz="1200" b="1" i="1" dirty="0" err="1"/>
              <a:t>зміст</a:t>
            </a:r>
            <a:r>
              <a:rPr lang="ru-RU" sz="1200" b="1" i="1" dirty="0"/>
              <a:t> </a:t>
            </a:r>
            <a:r>
              <a:rPr lang="ru-RU" sz="1200" b="1" i="1" dirty="0" err="1"/>
              <a:t>діяльності</a:t>
            </a:r>
            <a:r>
              <a:rPr lang="ru-RU" sz="1200" b="1" i="1" dirty="0"/>
              <a:t> </a:t>
            </a:r>
            <a:r>
              <a:rPr lang="ru-RU" sz="1200" b="1" i="1" dirty="0" err="1"/>
              <a:t>творчого</a:t>
            </a:r>
            <a:r>
              <a:rPr lang="ru-RU" sz="1200" b="1" i="1" dirty="0"/>
              <a:t> </a:t>
            </a:r>
            <a:r>
              <a:rPr lang="ru-RU" sz="1200" b="1" i="1" dirty="0" err="1"/>
              <a:t>об’єднання</a:t>
            </a:r>
            <a:r>
              <a:rPr lang="ru-RU" sz="1200" b="1" i="1" dirty="0"/>
              <a:t>,  та </a:t>
            </a:r>
            <a:r>
              <a:rPr lang="ru-RU" sz="1200" b="1" i="1" dirty="0" err="1"/>
              <a:t>напрям</a:t>
            </a:r>
            <a:r>
              <a:rPr lang="ru-RU" sz="1200" b="1" i="1" dirty="0"/>
              <a:t> </a:t>
            </a:r>
            <a:r>
              <a:rPr lang="ru-RU" sz="1200" b="1" i="1" dirty="0" err="1"/>
              <a:t>позашкільної</a:t>
            </a:r>
            <a:r>
              <a:rPr lang="ru-RU" sz="1200" b="1" i="1" dirty="0"/>
              <a:t> </a:t>
            </a:r>
            <a:r>
              <a:rPr lang="ru-RU" sz="1200" b="1" i="1" dirty="0" err="1"/>
              <a:t>освіти</a:t>
            </a:r>
            <a:r>
              <a:rPr lang="ru-RU" sz="1200" b="1" i="1" dirty="0"/>
              <a:t>.</a:t>
            </a: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45</a:t>
            </a:fld>
            <a:endParaRPr/>
          </a:p>
        </p:txBody>
      </p:sp>
      <p:grpSp>
        <p:nvGrpSpPr>
          <p:cNvPr id="597" name="Google Shape;597;p17"/>
          <p:cNvGrpSpPr/>
          <p:nvPr/>
        </p:nvGrpSpPr>
        <p:grpSpPr>
          <a:xfrm>
            <a:off x="6080967" y="1497269"/>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8" name="Google Shape;348;p13"/>
          <p:cNvGrpSpPr/>
          <p:nvPr/>
        </p:nvGrpSpPr>
        <p:grpSpPr>
          <a:xfrm>
            <a:off x="6399571" y="-27432"/>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3" name="Google Shape;343;p13"/>
          <p:cNvSpPr txBox="1">
            <a:spLocks noGrp="1"/>
          </p:cNvSpPr>
          <p:nvPr>
            <p:ph type="title"/>
          </p:nvPr>
        </p:nvSpPr>
        <p:spPr>
          <a:xfrm>
            <a:off x="365791" y="807550"/>
            <a:ext cx="6380610" cy="294527"/>
          </a:xfrm>
          <a:prstGeom prst="rect">
            <a:avLst/>
          </a:prstGeom>
        </p:spPr>
        <p:txBody>
          <a:bodyPr spcFirstLastPara="1" wrap="square" lIns="0" tIns="0" rIns="0" bIns="0" anchor="t" anchorCtr="0">
            <a:noAutofit/>
          </a:bodyPr>
          <a:lstStyle/>
          <a:p>
            <a:pPr lvl="0"/>
            <a:r>
              <a:rPr lang="ru-RU" sz="2000" b="1" dirty="0"/>
              <a:t>ТИТУЛЬНА СТОРІНКА </a:t>
            </a:r>
            <a:r>
              <a:rPr lang="ru-RU" sz="2000" b="1" dirty="0" err="1">
                <a:solidFill>
                  <a:schemeClr val="bg2">
                    <a:lumMod val="75000"/>
                  </a:schemeClr>
                </a:solidFill>
              </a:rPr>
              <a:t>містить</a:t>
            </a:r>
            <a:r>
              <a:rPr lang="ru-RU" sz="2000" b="1" dirty="0">
                <a:solidFill>
                  <a:schemeClr val="bg2">
                    <a:lumMod val="75000"/>
                  </a:schemeClr>
                </a:solidFill>
              </a:rPr>
              <a:t> </a:t>
            </a:r>
            <a:r>
              <a:rPr lang="ru-RU" sz="2000" b="1" dirty="0" err="1">
                <a:solidFill>
                  <a:schemeClr val="bg2">
                    <a:lumMod val="75000"/>
                  </a:schemeClr>
                </a:solidFill>
              </a:rPr>
              <a:t>таку</a:t>
            </a:r>
            <a:r>
              <a:rPr lang="ru-RU" sz="2000" b="1" dirty="0">
                <a:solidFill>
                  <a:schemeClr val="bg2">
                    <a:lumMod val="75000"/>
                  </a:schemeClr>
                </a:solidFill>
              </a:rPr>
              <a:t> </a:t>
            </a:r>
            <a:r>
              <a:rPr lang="ru-RU" sz="2000" b="1" dirty="0" err="1">
                <a:solidFill>
                  <a:schemeClr val="bg2">
                    <a:lumMod val="75000"/>
                  </a:schemeClr>
                </a:solidFill>
              </a:rPr>
              <a:t>інформацію</a:t>
            </a:r>
            <a:r>
              <a:rPr lang="ru-RU" sz="2000" b="1" dirty="0">
                <a:solidFill>
                  <a:schemeClr val="bg2">
                    <a:lumMod val="75000"/>
                  </a:schemeClr>
                </a:solidFill>
              </a:rPr>
              <a:t>:</a:t>
            </a:r>
            <a:endParaRPr sz="2000" dirty="0">
              <a:solidFill>
                <a:schemeClr val="bg2">
                  <a:lumMod val="75000"/>
                </a:schemeClr>
              </a:solidFill>
            </a:endParaRPr>
          </a:p>
        </p:txBody>
      </p:sp>
      <p:sp>
        <p:nvSpPr>
          <p:cNvPr id="2" name="Текст 1">
            <a:extLst>
              <a:ext uri="{FF2B5EF4-FFF2-40B4-BE49-F238E27FC236}">
                <a16:creationId xmlns:a16="http://schemas.microsoft.com/office/drawing/2014/main" id="{4C42EF52-1F5F-47C5-9994-4DE1FB854DF5}"/>
              </a:ext>
            </a:extLst>
          </p:cNvPr>
          <p:cNvSpPr>
            <a:spLocks noGrp="1"/>
          </p:cNvSpPr>
          <p:nvPr>
            <p:ph type="body" idx="1"/>
          </p:nvPr>
        </p:nvSpPr>
        <p:spPr>
          <a:xfrm>
            <a:off x="1466421" y="1192689"/>
            <a:ext cx="4912685" cy="3444061"/>
          </a:xfrm>
        </p:spPr>
        <p:txBody>
          <a:bodyPr/>
          <a:lstStyle/>
          <a:p>
            <a:r>
              <a:rPr lang="uk-UA" dirty="0"/>
              <a:t>найменування органу управління освітою;</a:t>
            </a:r>
            <a:endParaRPr lang="ru-RU" dirty="0"/>
          </a:p>
          <a:p>
            <a:r>
              <a:rPr lang="uk-UA" dirty="0"/>
              <a:t>найменування навчального закладу;</a:t>
            </a:r>
            <a:endParaRPr lang="ru-RU" dirty="0"/>
          </a:p>
          <a:p>
            <a:r>
              <a:rPr lang="uk-UA" dirty="0"/>
              <a:t>відомості про погодження програми;</a:t>
            </a:r>
            <a:endParaRPr lang="ru-RU" dirty="0"/>
          </a:p>
          <a:p>
            <a:r>
              <a:rPr lang="uk-UA" dirty="0"/>
              <a:t>відомості про затвердження програми;</a:t>
            </a:r>
            <a:endParaRPr lang="ru-RU" dirty="0"/>
          </a:p>
          <a:p>
            <a:r>
              <a:rPr lang="uk-UA" dirty="0"/>
              <a:t>напрям позашкільної освіти;</a:t>
            </a:r>
            <a:endParaRPr lang="ru-RU" dirty="0"/>
          </a:p>
          <a:p>
            <a:r>
              <a:rPr lang="uk-UA" dirty="0"/>
              <a:t>назва програми;</a:t>
            </a:r>
            <a:endParaRPr lang="ru-RU" dirty="0"/>
          </a:p>
          <a:p>
            <a:r>
              <a:rPr lang="uk-UA" dirty="0"/>
              <a:t>строк навчання за програмою;</a:t>
            </a:r>
            <a:endParaRPr lang="ru-RU" dirty="0"/>
          </a:p>
          <a:p>
            <a:r>
              <a:rPr lang="uk-UA" dirty="0"/>
              <a:t>найменування населеного пункту; </a:t>
            </a:r>
            <a:endParaRPr lang="ru-RU" dirty="0"/>
          </a:p>
          <a:p>
            <a:r>
              <a:rPr lang="uk-UA" dirty="0"/>
              <a:t>рік розроблення програми.</a:t>
            </a:r>
            <a:endParaRPr lang="ru-RU" sz="1400" dirty="0"/>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46</a:t>
            </a:fld>
            <a:endParaRPr/>
          </a:p>
        </p:txBody>
      </p:sp>
    </p:spTree>
    <p:extLst>
      <p:ext uri="{BB962C8B-B14F-4D97-AF65-F5344CB8AC3E}">
        <p14:creationId xmlns:p14="http://schemas.microsoft.com/office/powerpoint/2010/main" val="514982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8" name="Google Shape;348;p13"/>
          <p:cNvGrpSpPr/>
          <p:nvPr/>
        </p:nvGrpSpPr>
        <p:grpSpPr>
          <a:xfrm>
            <a:off x="6399571" y="-27432"/>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3" name="Google Shape;343;p13"/>
          <p:cNvSpPr txBox="1">
            <a:spLocks noGrp="1"/>
          </p:cNvSpPr>
          <p:nvPr>
            <p:ph type="title"/>
          </p:nvPr>
        </p:nvSpPr>
        <p:spPr>
          <a:xfrm>
            <a:off x="392043" y="525412"/>
            <a:ext cx="6570649" cy="498746"/>
          </a:xfrm>
          <a:prstGeom prst="rect">
            <a:avLst/>
          </a:prstGeom>
        </p:spPr>
        <p:txBody>
          <a:bodyPr spcFirstLastPara="1" wrap="square" lIns="0" tIns="0" rIns="0" bIns="0" anchor="t" anchorCtr="0">
            <a:noAutofit/>
          </a:bodyPr>
          <a:lstStyle/>
          <a:p>
            <a:pPr lvl="0"/>
            <a:r>
              <a:rPr lang="ru-RU" sz="2000" b="1" dirty="0"/>
              <a:t>ПОЯСНЮВАЛЬНА ЗАПИСКА  </a:t>
            </a:r>
            <a:r>
              <a:rPr lang="ru-RU" sz="1800" b="1" dirty="0">
                <a:solidFill>
                  <a:schemeClr val="bg1">
                    <a:lumMod val="50000"/>
                  </a:schemeClr>
                </a:solidFill>
              </a:rPr>
              <a:t>до програми </a:t>
            </a:r>
            <a:r>
              <a:rPr lang="ru-RU" sz="1800" b="1" dirty="0" err="1">
                <a:solidFill>
                  <a:schemeClr val="bg1">
                    <a:lumMod val="50000"/>
                  </a:schemeClr>
                </a:solidFill>
              </a:rPr>
              <a:t>містить</a:t>
            </a:r>
            <a:r>
              <a:rPr lang="ru-RU" sz="1800" b="1" dirty="0">
                <a:solidFill>
                  <a:schemeClr val="bg1">
                    <a:lumMod val="50000"/>
                  </a:schemeClr>
                </a:solidFill>
              </a:rPr>
              <a:t> </a:t>
            </a:r>
            <a:r>
              <a:rPr lang="ru-RU" sz="1800" b="1" dirty="0" err="1">
                <a:solidFill>
                  <a:schemeClr val="bg1">
                    <a:lumMod val="50000"/>
                  </a:schemeClr>
                </a:solidFill>
              </a:rPr>
              <a:t>таку</a:t>
            </a:r>
            <a:r>
              <a:rPr lang="ru-RU" sz="1800" b="1" dirty="0">
                <a:solidFill>
                  <a:schemeClr val="bg1">
                    <a:lumMod val="50000"/>
                  </a:schemeClr>
                </a:solidFill>
              </a:rPr>
              <a:t> </a:t>
            </a:r>
            <a:r>
              <a:rPr lang="ru-RU" sz="1800" b="1" dirty="0" err="1">
                <a:solidFill>
                  <a:schemeClr val="bg1">
                    <a:lumMod val="50000"/>
                  </a:schemeClr>
                </a:solidFill>
              </a:rPr>
              <a:t>інформацію</a:t>
            </a:r>
            <a:r>
              <a:rPr lang="ru-RU" sz="1800" b="1" dirty="0">
                <a:solidFill>
                  <a:schemeClr val="bg1">
                    <a:lumMod val="50000"/>
                  </a:schemeClr>
                </a:solidFill>
              </a:rPr>
              <a:t>: </a:t>
            </a:r>
            <a:endParaRPr sz="2000" b="1" dirty="0">
              <a:solidFill>
                <a:schemeClr val="bg1">
                  <a:lumMod val="50000"/>
                </a:schemeClr>
              </a:solidFill>
            </a:endParaRPr>
          </a:p>
        </p:txBody>
      </p:sp>
      <p:sp>
        <p:nvSpPr>
          <p:cNvPr id="344" name="Google Shape;344;p13"/>
          <p:cNvSpPr txBox="1">
            <a:spLocks noGrp="1"/>
          </p:cNvSpPr>
          <p:nvPr>
            <p:ph type="body" idx="2"/>
          </p:nvPr>
        </p:nvSpPr>
        <p:spPr>
          <a:xfrm>
            <a:off x="156540" y="1118600"/>
            <a:ext cx="8908456" cy="3945202"/>
          </a:xfrm>
          <a:prstGeom prst="rect">
            <a:avLst/>
          </a:prstGeom>
        </p:spPr>
        <p:txBody>
          <a:bodyPr spcFirstLastPara="1" wrap="square" lIns="0" tIns="0" rIns="0" bIns="0" anchor="t" anchorCtr="0">
            <a:noAutofit/>
          </a:bodyPr>
          <a:lstStyle/>
          <a:p>
            <a:pPr marL="171450" lvl="0" indent="-171450">
              <a:buFont typeface="Wingdings" panose="05000000000000000000" pitchFamily="2" charset="2"/>
              <a:buChar char="ü"/>
            </a:pPr>
            <a:r>
              <a:rPr lang="ru-RU" sz="1200" b="1" dirty="0" err="1"/>
              <a:t>актуальність</a:t>
            </a:r>
            <a:r>
              <a:rPr lang="ru-RU" sz="1200" b="1" dirty="0"/>
              <a:t> </a:t>
            </a:r>
            <a:r>
              <a:rPr lang="ru-RU" sz="1200" b="1" dirty="0" err="1"/>
              <a:t>навчальної</a:t>
            </a:r>
            <a:r>
              <a:rPr lang="ru-RU" sz="1200" b="1" dirty="0"/>
              <a:t> програми, </a:t>
            </a:r>
            <a:r>
              <a:rPr lang="ru-RU" sz="1200" b="1" dirty="0" err="1"/>
              <a:t>обґрунтування</a:t>
            </a:r>
            <a:r>
              <a:rPr lang="ru-RU" sz="1200" b="1" dirty="0"/>
              <a:t> </a:t>
            </a:r>
            <a:r>
              <a:rPr lang="ru-RU" sz="1200" b="1" dirty="0" err="1"/>
              <a:t>необхідності</a:t>
            </a:r>
            <a:r>
              <a:rPr lang="ru-RU" sz="1200" b="1" dirty="0"/>
              <a:t> </a:t>
            </a:r>
            <a:r>
              <a:rPr lang="ru-RU" sz="1200" b="1" dirty="0" err="1"/>
              <a:t>створення</a:t>
            </a:r>
            <a:r>
              <a:rPr lang="ru-RU" sz="1200" b="1" dirty="0"/>
              <a:t> програми, </a:t>
            </a:r>
            <a:r>
              <a:rPr lang="ru-RU" sz="1200" b="1" dirty="0" err="1"/>
              <a:t>її</a:t>
            </a:r>
            <a:r>
              <a:rPr lang="ru-RU" sz="1200" b="1" dirty="0"/>
              <a:t> новизна, </a:t>
            </a:r>
            <a:r>
              <a:rPr lang="ru-RU" sz="1200" b="1" dirty="0" err="1"/>
              <a:t>оригінальність</a:t>
            </a:r>
            <a:r>
              <a:rPr lang="ru-RU" sz="1200" b="1" dirty="0"/>
              <a:t>; </a:t>
            </a:r>
          </a:p>
          <a:p>
            <a:pPr marL="171450" lvl="0" indent="-171450">
              <a:buFont typeface="Wingdings" panose="05000000000000000000" pitchFamily="2" charset="2"/>
              <a:buChar char="ü"/>
            </a:pPr>
            <a:r>
              <a:rPr lang="ru-RU" sz="1200" b="1" dirty="0" err="1"/>
              <a:t>напрям</a:t>
            </a:r>
            <a:r>
              <a:rPr lang="ru-RU" sz="1200" b="1" dirty="0"/>
              <a:t> </a:t>
            </a:r>
            <a:r>
              <a:rPr lang="ru-RU" sz="1200" b="1" dirty="0" err="1"/>
              <a:t>позашкільної</a:t>
            </a:r>
            <a:r>
              <a:rPr lang="ru-RU" sz="1200" b="1" dirty="0"/>
              <a:t> </a:t>
            </a:r>
            <a:r>
              <a:rPr lang="ru-RU" sz="1200" b="1" dirty="0" err="1"/>
              <a:t>освіти</a:t>
            </a:r>
            <a:r>
              <a:rPr lang="ru-RU" sz="1200" b="1" dirty="0"/>
              <a:t> та </a:t>
            </a:r>
            <a:r>
              <a:rPr lang="ru-RU" sz="1200" b="1" dirty="0" err="1"/>
              <a:t>організаційна</a:t>
            </a:r>
            <a:r>
              <a:rPr lang="ru-RU" sz="1200" b="1" dirty="0"/>
              <a:t> форма </a:t>
            </a:r>
            <a:r>
              <a:rPr lang="ru-RU" sz="1200" b="1" dirty="0" err="1"/>
              <a:t>творчого</a:t>
            </a:r>
            <a:r>
              <a:rPr lang="ru-RU" sz="1200" b="1" dirty="0"/>
              <a:t> </a:t>
            </a:r>
            <a:r>
              <a:rPr lang="ru-RU" sz="1200" b="1" dirty="0" err="1"/>
              <a:t>об’єднання</a:t>
            </a:r>
            <a:r>
              <a:rPr lang="ru-RU" sz="1200" b="1" dirty="0"/>
              <a:t>, в </a:t>
            </a:r>
            <a:r>
              <a:rPr lang="ru-RU" sz="1200" b="1" dirty="0" err="1"/>
              <a:t>яких</a:t>
            </a:r>
            <a:r>
              <a:rPr lang="ru-RU" sz="1200" b="1" dirty="0"/>
              <a:t> </a:t>
            </a:r>
            <a:r>
              <a:rPr lang="ru-RU" sz="1200" b="1" dirty="0" err="1"/>
              <a:t>реалізується</a:t>
            </a:r>
            <a:r>
              <a:rPr lang="ru-RU" sz="1200" b="1" dirty="0"/>
              <a:t> </a:t>
            </a:r>
            <a:r>
              <a:rPr lang="ru-RU" sz="1200" b="1" dirty="0" err="1"/>
              <a:t>програма</a:t>
            </a:r>
            <a:r>
              <a:rPr lang="ru-RU" sz="1200" b="1" dirty="0"/>
              <a:t>;</a:t>
            </a:r>
          </a:p>
          <a:p>
            <a:pPr marL="171450" lvl="0" indent="-171450">
              <a:buFont typeface="Wingdings" panose="05000000000000000000" pitchFamily="2" charset="2"/>
              <a:buChar char="ü"/>
            </a:pPr>
            <a:r>
              <a:rPr lang="ru-RU" sz="1200" b="1" dirty="0" err="1"/>
              <a:t>вік</a:t>
            </a:r>
            <a:r>
              <a:rPr lang="ru-RU" sz="1200" b="1" dirty="0"/>
              <a:t> </a:t>
            </a:r>
            <a:r>
              <a:rPr lang="ru-RU" sz="1200" b="1" dirty="0" err="1"/>
              <a:t>вихованців</a:t>
            </a:r>
            <a:r>
              <a:rPr lang="ru-RU" sz="1200" b="1" dirty="0"/>
              <a:t>, на </a:t>
            </a:r>
            <a:r>
              <a:rPr lang="ru-RU" sz="1200" b="1" dirty="0" err="1"/>
              <a:t>яких</a:t>
            </a:r>
            <a:r>
              <a:rPr lang="ru-RU" sz="1200" b="1" dirty="0"/>
              <a:t> </a:t>
            </a:r>
            <a:r>
              <a:rPr lang="ru-RU" sz="1200" b="1" dirty="0" err="1"/>
              <a:t>розрахована</a:t>
            </a:r>
            <a:r>
              <a:rPr lang="ru-RU" sz="1200" b="1" dirty="0"/>
              <a:t> </a:t>
            </a:r>
            <a:r>
              <a:rPr lang="ru-RU" sz="1200" b="1" dirty="0" err="1"/>
              <a:t>програма</a:t>
            </a:r>
            <a:r>
              <a:rPr lang="ru-RU" sz="1200" b="1" dirty="0"/>
              <a:t>;</a:t>
            </a:r>
          </a:p>
          <a:p>
            <a:pPr marL="171450" lvl="0" indent="-171450">
              <a:buFont typeface="Wingdings" panose="05000000000000000000" pitchFamily="2" charset="2"/>
              <a:buChar char="ü"/>
            </a:pPr>
            <a:r>
              <a:rPr lang="ru-RU" sz="1200" b="1" dirty="0" err="1"/>
              <a:t>посилання</a:t>
            </a:r>
            <a:r>
              <a:rPr lang="ru-RU" sz="1200" b="1" dirty="0"/>
              <a:t> на </a:t>
            </a:r>
            <a:r>
              <a:rPr lang="ru-RU" sz="1200" b="1" dirty="0" err="1"/>
              <a:t>навчальні</a:t>
            </a:r>
            <a:r>
              <a:rPr lang="ru-RU" sz="1200" b="1" dirty="0"/>
              <a:t> програми, на </a:t>
            </a:r>
            <a:r>
              <a:rPr lang="ru-RU" sz="1200" b="1" dirty="0" err="1"/>
              <a:t>основі</a:t>
            </a:r>
            <a:r>
              <a:rPr lang="ru-RU" sz="1200" b="1" dirty="0"/>
              <a:t> </a:t>
            </a:r>
            <a:r>
              <a:rPr lang="ru-RU" sz="1200" b="1" dirty="0" err="1"/>
              <a:t>яких</a:t>
            </a:r>
            <a:r>
              <a:rPr lang="ru-RU" sz="1200" b="1" dirty="0"/>
              <a:t> </a:t>
            </a:r>
            <a:r>
              <a:rPr lang="ru-RU" sz="1200" b="1" dirty="0" err="1"/>
              <a:t>розроблено</a:t>
            </a:r>
            <a:r>
              <a:rPr lang="ru-RU" sz="1200" b="1" dirty="0"/>
              <a:t> </a:t>
            </a:r>
            <a:r>
              <a:rPr lang="ru-RU" sz="1200" b="1" dirty="0" err="1"/>
              <a:t>програму</a:t>
            </a:r>
            <a:r>
              <a:rPr lang="ru-RU" sz="1200" b="1" dirty="0"/>
              <a:t> </a:t>
            </a:r>
            <a:r>
              <a:rPr lang="ru-RU" sz="1200" b="1" dirty="0" err="1"/>
              <a:t>або</a:t>
            </a:r>
            <a:r>
              <a:rPr lang="ru-RU" sz="1200" b="1" dirty="0"/>
              <a:t> внесено </a:t>
            </a:r>
            <a:r>
              <a:rPr lang="ru-RU" sz="1200" b="1" dirty="0" err="1"/>
              <a:t>зміни</a:t>
            </a:r>
            <a:r>
              <a:rPr lang="ru-RU" sz="1200" b="1" dirty="0"/>
              <a:t>, </a:t>
            </a:r>
            <a:r>
              <a:rPr lang="ru-RU" sz="1200" b="1" dirty="0" err="1"/>
              <a:t>доповнення</a:t>
            </a:r>
            <a:r>
              <a:rPr lang="ru-RU" sz="1200" b="1" dirty="0"/>
              <a:t>, та </a:t>
            </a:r>
            <a:r>
              <a:rPr lang="ru-RU" sz="1200" b="1" dirty="0" err="1"/>
              <a:t>обґрунтування</a:t>
            </a:r>
            <a:r>
              <a:rPr lang="ru-RU" sz="1200" b="1" dirty="0"/>
              <a:t> </a:t>
            </a:r>
            <a:r>
              <a:rPr lang="ru-RU" sz="1200" b="1" dirty="0" err="1"/>
              <a:t>цих</a:t>
            </a:r>
            <a:r>
              <a:rPr lang="ru-RU" sz="1200" b="1" dirty="0"/>
              <a:t> </a:t>
            </a:r>
            <a:r>
              <a:rPr lang="ru-RU" sz="1200" b="1" dirty="0" err="1"/>
              <a:t>змін</a:t>
            </a:r>
            <a:r>
              <a:rPr lang="ru-RU" sz="1200" b="1" dirty="0"/>
              <a:t> (за потребою); </a:t>
            </a:r>
          </a:p>
          <a:p>
            <a:pPr marL="171450" lvl="0" indent="-171450">
              <a:buFont typeface="Wingdings" panose="05000000000000000000" pitchFamily="2" charset="2"/>
              <a:buChar char="ü"/>
            </a:pPr>
            <a:r>
              <a:rPr lang="ru-RU" sz="1200" b="1" dirty="0"/>
              <a:t>мета програми </a:t>
            </a:r>
            <a:r>
              <a:rPr lang="ru-RU" sz="1200" i="1" dirty="0"/>
              <a:t>(</a:t>
            </a:r>
            <a:r>
              <a:rPr lang="ru-RU" sz="1200" i="1" dirty="0" err="1"/>
              <a:t>формулюється</a:t>
            </a:r>
            <a:r>
              <a:rPr lang="ru-RU" sz="1200" i="1" dirty="0"/>
              <a:t> мета одним </a:t>
            </a:r>
            <a:r>
              <a:rPr lang="ru-RU" sz="1200" i="1" dirty="0" err="1"/>
              <a:t>реченням</a:t>
            </a:r>
            <a:r>
              <a:rPr lang="ru-RU" sz="1200" i="1" dirty="0"/>
              <a:t>, в </a:t>
            </a:r>
            <a:r>
              <a:rPr lang="ru-RU" sz="1200" i="1" dirty="0" err="1"/>
              <a:t>якому</a:t>
            </a:r>
            <a:r>
              <a:rPr lang="ru-RU" sz="1200" i="1" dirty="0"/>
              <a:t> </a:t>
            </a:r>
            <a:r>
              <a:rPr lang="ru-RU" sz="1200" i="1" dirty="0" err="1"/>
              <a:t>даються</a:t>
            </a:r>
            <a:r>
              <a:rPr lang="ru-RU" sz="1200" i="1" dirty="0"/>
              <a:t> </a:t>
            </a:r>
            <a:r>
              <a:rPr lang="ru-RU" sz="1200" i="1" dirty="0" err="1"/>
              <a:t>відповіді</a:t>
            </a:r>
            <a:r>
              <a:rPr lang="ru-RU" sz="1200" i="1" dirty="0"/>
              <a:t> на </a:t>
            </a:r>
            <a:r>
              <a:rPr lang="ru-RU" sz="1200" i="1" dirty="0" err="1"/>
              <a:t>такі</a:t>
            </a:r>
            <a:r>
              <a:rPr lang="ru-RU" sz="1200" i="1" dirty="0"/>
              <a:t> </a:t>
            </a:r>
            <a:r>
              <a:rPr lang="ru-RU" sz="1200" i="1" dirty="0" err="1"/>
              <a:t>питання</a:t>
            </a:r>
            <a:r>
              <a:rPr lang="ru-RU" sz="1200" i="1" dirty="0"/>
              <a:t>: </a:t>
            </a:r>
            <a:r>
              <a:rPr lang="ru-RU" sz="1200" i="1" dirty="0" err="1"/>
              <a:t>Що</a:t>
            </a:r>
            <a:r>
              <a:rPr lang="ru-RU" sz="1200" i="1" dirty="0"/>
              <a:t> ми </a:t>
            </a:r>
            <a:r>
              <a:rPr lang="ru-RU" sz="1200" i="1" dirty="0" err="1"/>
              <a:t>робимо</a:t>
            </a:r>
            <a:r>
              <a:rPr lang="ru-RU" sz="1200" i="1" dirty="0"/>
              <a:t>? Для кого ми </a:t>
            </a:r>
            <a:r>
              <a:rPr lang="ru-RU" sz="1200" i="1" dirty="0" err="1"/>
              <a:t>це</a:t>
            </a:r>
            <a:r>
              <a:rPr lang="ru-RU" sz="1200" i="1" dirty="0"/>
              <a:t> </a:t>
            </a:r>
            <a:r>
              <a:rPr lang="ru-RU" sz="1200" i="1" dirty="0" err="1"/>
              <a:t>робимо</a:t>
            </a:r>
            <a:r>
              <a:rPr lang="ru-RU" sz="1200" i="1" dirty="0"/>
              <a:t>? Як ми </a:t>
            </a:r>
            <a:r>
              <a:rPr lang="ru-RU" sz="1200" i="1" dirty="0" err="1"/>
              <a:t>це</a:t>
            </a:r>
            <a:r>
              <a:rPr lang="ru-RU" sz="1200" i="1" dirty="0"/>
              <a:t> </a:t>
            </a:r>
            <a:r>
              <a:rPr lang="ru-RU" sz="1200" i="1" dirty="0" err="1"/>
              <a:t>робимо</a:t>
            </a:r>
            <a:r>
              <a:rPr lang="ru-RU" sz="1200" i="1" dirty="0"/>
              <a:t>? </a:t>
            </a:r>
            <a:r>
              <a:rPr lang="ru-RU" sz="1200" i="1" dirty="0" err="1"/>
              <a:t>Коректно</a:t>
            </a:r>
            <a:r>
              <a:rPr lang="ru-RU" sz="1200" i="1" dirty="0"/>
              <a:t> </a:t>
            </a:r>
            <a:r>
              <a:rPr lang="ru-RU" sz="1200" i="1" dirty="0" err="1"/>
              <a:t>сформульована</a:t>
            </a:r>
            <a:r>
              <a:rPr lang="ru-RU" sz="1200" i="1" dirty="0"/>
              <a:t> мета </a:t>
            </a:r>
            <a:r>
              <a:rPr lang="ru-RU" sz="1200" i="1" dirty="0" err="1"/>
              <a:t>починається</a:t>
            </a:r>
            <a:r>
              <a:rPr lang="ru-RU" sz="1200" i="1" dirty="0"/>
              <a:t> з </a:t>
            </a:r>
            <a:r>
              <a:rPr lang="ru-RU" sz="1200" i="1" dirty="0" err="1"/>
              <a:t>віддієслівного</a:t>
            </a:r>
            <a:r>
              <a:rPr lang="ru-RU" sz="1200" i="1" dirty="0"/>
              <a:t> </a:t>
            </a:r>
            <a:r>
              <a:rPr lang="ru-RU" sz="1200" i="1" dirty="0" err="1"/>
              <a:t>іменника</a:t>
            </a:r>
            <a:r>
              <a:rPr lang="ru-RU" sz="1200" i="1" dirty="0"/>
              <a:t> (</a:t>
            </a:r>
            <a:r>
              <a:rPr lang="ru-RU" sz="1200" i="1" dirty="0" err="1"/>
              <a:t>формування</a:t>
            </a:r>
            <a:r>
              <a:rPr lang="ru-RU" sz="1200" i="1" dirty="0"/>
              <a:t>, </a:t>
            </a:r>
            <a:r>
              <a:rPr lang="ru-RU" sz="1200" i="1" dirty="0" err="1"/>
              <a:t>сприяння</a:t>
            </a:r>
            <a:r>
              <a:rPr lang="ru-RU" sz="1200" i="1" dirty="0"/>
              <a:t>, </a:t>
            </a:r>
            <a:r>
              <a:rPr lang="ru-RU" sz="1200" i="1" dirty="0" err="1"/>
              <a:t>створення</a:t>
            </a:r>
            <a:r>
              <a:rPr lang="ru-RU" sz="1200" i="1" dirty="0"/>
              <a:t> умов та </a:t>
            </a:r>
            <a:r>
              <a:rPr lang="ru-RU" sz="1200" i="1" dirty="0" err="1"/>
              <a:t>ін</a:t>
            </a:r>
            <a:r>
              <a:rPr lang="ru-RU" sz="1200" i="1" dirty="0"/>
              <a:t>.);</a:t>
            </a:r>
          </a:p>
          <a:p>
            <a:pPr marL="171450" lvl="0" indent="-171450">
              <a:buFont typeface="Wingdings" panose="05000000000000000000" pitchFamily="2" charset="2"/>
              <a:buChar char="ü"/>
            </a:pPr>
            <a:r>
              <a:rPr lang="ru-RU" sz="1200" b="1" dirty="0" err="1"/>
              <a:t>завдання</a:t>
            </a:r>
            <a:r>
              <a:rPr lang="ru-RU" sz="1200" b="1" dirty="0"/>
              <a:t> програми  </a:t>
            </a:r>
            <a:r>
              <a:rPr lang="ru-RU" sz="1200" i="1" dirty="0"/>
              <a:t>(</a:t>
            </a:r>
            <a:r>
              <a:rPr lang="ru-RU" sz="1200" i="1" dirty="0" err="1"/>
              <a:t>завдання</a:t>
            </a:r>
            <a:r>
              <a:rPr lang="ru-RU" sz="1200" i="1" dirty="0"/>
              <a:t> </a:t>
            </a:r>
            <a:r>
              <a:rPr lang="ru-RU" sz="1200" i="1" dirty="0" err="1"/>
              <a:t>можуть</a:t>
            </a:r>
            <a:r>
              <a:rPr lang="ru-RU" sz="1200" i="1" dirty="0"/>
              <a:t> бути </a:t>
            </a:r>
            <a:r>
              <a:rPr lang="ru-RU" sz="1200" i="1" dirty="0" err="1"/>
              <a:t>навчальними</a:t>
            </a:r>
            <a:r>
              <a:rPr lang="ru-RU" sz="1200" i="1" dirty="0"/>
              <a:t> , </a:t>
            </a:r>
            <a:r>
              <a:rPr lang="ru-RU" sz="1200" i="1" dirty="0" err="1"/>
              <a:t>виховними</a:t>
            </a:r>
            <a:r>
              <a:rPr lang="ru-RU" sz="1200" i="1" dirty="0"/>
              <a:t> (</a:t>
            </a:r>
            <a:r>
              <a:rPr lang="ru-RU" sz="1200" i="1" dirty="0" err="1"/>
              <a:t>формування</a:t>
            </a:r>
            <a:r>
              <a:rPr lang="ru-RU" sz="1200" i="1" dirty="0"/>
              <a:t> </a:t>
            </a:r>
            <a:r>
              <a:rPr lang="ru-RU" sz="1200" i="1" dirty="0" err="1"/>
              <a:t>світогляду</a:t>
            </a:r>
            <a:r>
              <a:rPr lang="ru-RU" sz="1200" i="1" dirty="0"/>
              <a:t>, </a:t>
            </a:r>
            <a:r>
              <a:rPr lang="ru-RU" sz="1200" i="1" dirty="0" err="1"/>
              <a:t>моралі</a:t>
            </a:r>
            <a:r>
              <a:rPr lang="ru-RU" sz="1200" i="1" dirty="0"/>
              <a:t>, </a:t>
            </a:r>
            <a:r>
              <a:rPr lang="ru-RU" sz="1200" i="1" dirty="0" err="1"/>
              <a:t>естетичної</a:t>
            </a:r>
            <a:r>
              <a:rPr lang="ru-RU" sz="1200" i="1" dirty="0"/>
              <a:t> </a:t>
            </a:r>
            <a:r>
              <a:rPr lang="ru-RU" sz="1200" i="1" dirty="0" err="1"/>
              <a:t>культури</a:t>
            </a:r>
            <a:r>
              <a:rPr lang="ru-RU" sz="1200" i="1" dirty="0"/>
              <a:t> та </a:t>
            </a:r>
            <a:r>
              <a:rPr lang="ru-RU" sz="1200" i="1" dirty="0" err="1"/>
              <a:t>ін</a:t>
            </a:r>
            <a:r>
              <a:rPr lang="ru-RU" sz="1200" i="1" dirty="0"/>
              <a:t>.), </a:t>
            </a:r>
            <a:r>
              <a:rPr lang="ru-RU" sz="1200" i="1" dirty="0" err="1"/>
              <a:t>розвиваючими</a:t>
            </a:r>
            <a:r>
              <a:rPr lang="ru-RU" sz="1200" i="1" dirty="0"/>
              <a:t> (</a:t>
            </a:r>
            <a:r>
              <a:rPr lang="ru-RU" sz="1200" i="1" dirty="0" err="1"/>
              <a:t>розвиток</a:t>
            </a:r>
            <a:r>
              <a:rPr lang="ru-RU" sz="1200" i="1" dirty="0"/>
              <a:t> </a:t>
            </a:r>
            <a:r>
              <a:rPr lang="ru-RU" sz="1200" i="1" dirty="0" err="1"/>
              <a:t>мови</a:t>
            </a:r>
            <a:r>
              <a:rPr lang="ru-RU" sz="1200" i="1" dirty="0"/>
              <a:t>, </a:t>
            </a:r>
            <a:r>
              <a:rPr lang="ru-RU" sz="1200" i="1" dirty="0" err="1"/>
              <a:t>мислення</a:t>
            </a:r>
            <a:r>
              <a:rPr lang="ru-RU" sz="1200" i="1" dirty="0"/>
              <a:t>, </a:t>
            </a:r>
            <a:r>
              <a:rPr lang="ru-RU" sz="1200" i="1" dirty="0" err="1"/>
              <a:t>пам’яті</a:t>
            </a:r>
            <a:r>
              <a:rPr lang="ru-RU" sz="1200" i="1" dirty="0"/>
              <a:t>, </a:t>
            </a:r>
            <a:r>
              <a:rPr lang="ru-RU" sz="1200" i="1" dirty="0" err="1"/>
              <a:t>творчих</a:t>
            </a:r>
            <a:r>
              <a:rPr lang="ru-RU" sz="1200" i="1" dirty="0"/>
              <a:t> </a:t>
            </a:r>
            <a:r>
              <a:rPr lang="ru-RU" sz="1200" i="1" dirty="0" err="1"/>
              <a:t>здібностей</a:t>
            </a:r>
            <a:r>
              <a:rPr lang="ru-RU" sz="1200" i="1" dirty="0"/>
              <a:t>, </a:t>
            </a:r>
            <a:r>
              <a:rPr lang="ru-RU" sz="1200" i="1" dirty="0" err="1"/>
              <a:t>рухової</a:t>
            </a:r>
            <a:r>
              <a:rPr lang="ru-RU" sz="1200" i="1" dirty="0"/>
              <a:t> та </a:t>
            </a:r>
            <a:r>
              <a:rPr lang="ru-RU" sz="1200" i="1" dirty="0" err="1"/>
              <a:t>сенсорної</a:t>
            </a:r>
            <a:r>
              <a:rPr lang="ru-RU" sz="1200" i="1" dirty="0"/>
              <a:t> систем та </a:t>
            </a:r>
            <a:r>
              <a:rPr lang="ru-RU" sz="1200" i="1" dirty="0" err="1"/>
              <a:t>ін</a:t>
            </a:r>
            <a:r>
              <a:rPr lang="ru-RU" sz="1200" i="1" dirty="0"/>
              <a:t>.). </a:t>
            </a:r>
            <a:r>
              <a:rPr lang="ru-RU" sz="1200" i="1" dirty="0" err="1"/>
              <a:t>Коректно</a:t>
            </a:r>
            <a:r>
              <a:rPr lang="ru-RU" sz="1200" i="1" dirty="0"/>
              <a:t> </a:t>
            </a:r>
            <a:r>
              <a:rPr lang="ru-RU" sz="1200" i="1" dirty="0" err="1"/>
              <a:t>сформульовані</a:t>
            </a:r>
            <a:r>
              <a:rPr lang="ru-RU" sz="1200" i="1" dirty="0"/>
              <a:t> </a:t>
            </a:r>
            <a:r>
              <a:rPr lang="ru-RU" sz="1200" i="1" dirty="0" err="1"/>
              <a:t>завдання</a:t>
            </a:r>
            <a:r>
              <a:rPr lang="ru-RU" sz="1200" i="1" dirty="0"/>
              <a:t> </a:t>
            </a:r>
            <a:r>
              <a:rPr lang="ru-RU" sz="1200" i="1" dirty="0" err="1"/>
              <a:t>починаються</a:t>
            </a:r>
            <a:r>
              <a:rPr lang="ru-RU" sz="1200" i="1" dirty="0"/>
              <a:t> з </a:t>
            </a:r>
            <a:r>
              <a:rPr lang="ru-RU" sz="1200" i="1" dirty="0" err="1"/>
              <a:t>дієслова</a:t>
            </a:r>
            <a:r>
              <a:rPr lang="ru-RU" sz="1200" i="1" dirty="0"/>
              <a:t> </a:t>
            </a:r>
            <a:r>
              <a:rPr lang="ru-RU" sz="1200" i="1" dirty="0" err="1"/>
              <a:t>неозначеної</a:t>
            </a:r>
            <a:r>
              <a:rPr lang="ru-RU" sz="1200" i="1" dirty="0"/>
              <a:t> </a:t>
            </a:r>
            <a:r>
              <a:rPr lang="ru-RU" sz="1200" i="1" dirty="0" err="1"/>
              <a:t>форми</a:t>
            </a:r>
            <a:r>
              <a:rPr lang="ru-RU" sz="1200" i="1" dirty="0"/>
              <a:t> (</a:t>
            </a:r>
            <a:r>
              <a:rPr lang="ru-RU" sz="1200" i="1" dirty="0" err="1"/>
              <a:t>навчити</a:t>
            </a:r>
            <a:r>
              <a:rPr lang="ru-RU" sz="1200" i="1" dirty="0"/>
              <a:t>, </a:t>
            </a:r>
            <a:r>
              <a:rPr lang="ru-RU" sz="1200" i="1" dirty="0" err="1"/>
              <a:t>розвинути</a:t>
            </a:r>
            <a:r>
              <a:rPr lang="ru-RU" sz="1200" i="1" dirty="0"/>
              <a:t>, </a:t>
            </a:r>
            <a:r>
              <a:rPr lang="ru-RU" sz="1200" i="1" dirty="0" err="1"/>
              <a:t>удосконалити</a:t>
            </a:r>
            <a:r>
              <a:rPr lang="ru-RU" sz="1200" i="1" dirty="0"/>
              <a:t>, </a:t>
            </a:r>
            <a:r>
              <a:rPr lang="ru-RU" sz="1200" i="1" dirty="0" err="1"/>
              <a:t>визначити</a:t>
            </a:r>
            <a:r>
              <a:rPr lang="ru-RU" sz="1200" i="1" dirty="0"/>
              <a:t>, </a:t>
            </a:r>
            <a:r>
              <a:rPr lang="ru-RU" sz="1200" i="1" dirty="0" err="1"/>
              <a:t>виховати</a:t>
            </a:r>
            <a:r>
              <a:rPr lang="ru-RU" sz="1200" i="1" dirty="0"/>
              <a:t>, </a:t>
            </a:r>
            <a:r>
              <a:rPr lang="ru-RU" sz="1200" i="1" dirty="0" err="1"/>
              <a:t>поглибити</a:t>
            </a:r>
            <a:r>
              <a:rPr lang="ru-RU" sz="1200" i="1" dirty="0"/>
              <a:t>, </a:t>
            </a:r>
            <a:r>
              <a:rPr lang="ru-RU" sz="1200" i="1" dirty="0" err="1"/>
              <a:t>систематизувати</a:t>
            </a:r>
            <a:r>
              <a:rPr lang="ru-RU" sz="1200" i="1" dirty="0"/>
              <a:t> та </a:t>
            </a:r>
            <a:r>
              <a:rPr lang="ru-RU" sz="1200" i="1" dirty="0" err="1"/>
              <a:t>ін</a:t>
            </a:r>
            <a:r>
              <a:rPr lang="ru-RU" sz="1200" i="1" dirty="0"/>
              <a:t>.);</a:t>
            </a:r>
          </a:p>
          <a:p>
            <a:pPr marL="171450" lvl="0" indent="-171450">
              <a:buFont typeface="Wingdings" panose="05000000000000000000" pitchFamily="2" charset="2"/>
              <a:buChar char="ü"/>
            </a:pPr>
            <a:r>
              <a:rPr lang="ru-RU" sz="1200" b="1" dirty="0" err="1"/>
              <a:t>рівні</a:t>
            </a:r>
            <a:r>
              <a:rPr lang="ru-RU" sz="1200" b="1" dirty="0"/>
              <a:t>, строк </a:t>
            </a:r>
            <a:r>
              <a:rPr lang="ru-RU" sz="1200" b="1" dirty="0" err="1"/>
              <a:t>навчання</a:t>
            </a:r>
            <a:r>
              <a:rPr lang="ru-RU" sz="1200" b="1" dirty="0"/>
              <a:t>, </a:t>
            </a:r>
            <a:r>
              <a:rPr lang="ru-RU" sz="1200" b="1" dirty="0" err="1"/>
              <a:t>кількість</a:t>
            </a:r>
            <a:r>
              <a:rPr lang="ru-RU" sz="1200" b="1" dirty="0"/>
              <a:t> годин на </a:t>
            </a:r>
            <a:r>
              <a:rPr lang="ru-RU" sz="1200" b="1" dirty="0" err="1"/>
              <a:t>рік</a:t>
            </a:r>
            <a:r>
              <a:rPr lang="ru-RU" sz="1200" b="1" dirty="0"/>
              <a:t>/</a:t>
            </a:r>
            <a:r>
              <a:rPr lang="ru-RU" sz="1200" b="1" dirty="0" err="1"/>
              <a:t>тиждень</a:t>
            </a:r>
            <a:r>
              <a:rPr lang="ru-RU" sz="1200" b="1" dirty="0"/>
              <a:t>; </a:t>
            </a:r>
          </a:p>
          <a:p>
            <a:pPr marL="171450" lvl="0" indent="-171450">
              <a:buFont typeface="Wingdings" panose="05000000000000000000" pitchFamily="2" charset="2"/>
              <a:buChar char="ü"/>
            </a:pPr>
            <a:r>
              <a:rPr lang="ru-RU" sz="1200" b="1" dirty="0" err="1"/>
              <a:t>особливості</a:t>
            </a:r>
            <a:r>
              <a:rPr lang="ru-RU" sz="1200" b="1" dirty="0"/>
              <a:t> </a:t>
            </a:r>
            <a:r>
              <a:rPr lang="ru-RU" sz="1200" b="1" dirty="0" err="1"/>
              <a:t>побудови</a:t>
            </a:r>
            <a:r>
              <a:rPr lang="ru-RU" sz="1200" b="1" dirty="0"/>
              <a:t> </a:t>
            </a:r>
            <a:r>
              <a:rPr lang="ru-RU" sz="1200" b="1" dirty="0" err="1"/>
              <a:t>навчальної</a:t>
            </a:r>
            <a:r>
              <a:rPr lang="ru-RU" sz="1200" b="1" dirty="0"/>
              <a:t> програми (за потребою);</a:t>
            </a:r>
          </a:p>
          <a:p>
            <a:pPr marL="171450" lvl="0" indent="-171450">
              <a:buFont typeface="Wingdings" panose="05000000000000000000" pitchFamily="2" charset="2"/>
              <a:buChar char="ü"/>
            </a:pPr>
            <a:r>
              <a:rPr lang="ru-RU" sz="1200" b="1" dirty="0" err="1"/>
              <a:t>загальна</a:t>
            </a:r>
            <a:r>
              <a:rPr lang="ru-RU" sz="1200" b="1" dirty="0"/>
              <a:t> характеристика </a:t>
            </a:r>
            <a:r>
              <a:rPr lang="ru-RU" sz="1200" b="1" dirty="0" err="1"/>
              <a:t>навчально-виховного</a:t>
            </a:r>
            <a:r>
              <a:rPr lang="ru-RU" sz="1200" b="1" dirty="0"/>
              <a:t> </a:t>
            </a:r>
            <a:r>
              <a:rPr lang="ru-RU" sz="1200" b="1" dirty="0" err="1"/>
              <a:t>процесу</a:t>
            </a:r>
            <a:r>
              <a:rPr lang="ru-RU" sz="1200" b="1" dirty="0"/>
              <a:t>, </a:t>
            </a:r>
            <a:r>
              <a:rPr lang="ru-RU" sz="1200" b="1" dirty="0" err="1"/>
              <a:t>рекомендовані</a:t>
            </a:r>
            <a:r>
              <a:rPr lang="ru-RU" sz="1200" b="1" dirty="0"/>
              <a:t> </a:t>
            </a:r>
            <a:r>
              <a:rPr lang="ru-RU" sz="1200" b="1" dirty="0" err="1"/>
              <a:t>методи</a:t>
            </a:r>
            <a:r>
              <a:rPr lang="ru-RU" sz="1200" b="1" dirty="0"/>
              <a:t>, </a:t>
            </a:r>
            <a:r>
              <a:rPr lang="ru-RU" sz="1200" b="1" dirty="0" err="1"/>
              <a:t>форми</a:t>
            </a:r>
            <a:r>
              <a:rPr lang="ru-RU" sz="1200" b="1" dirty="0"/>
              <a:t>, </a:t>
            </a:r>
            <a:r>
              <a:rPr lang="ru-RU" sz="1200" b="1" dirty="0" err="1"/>
              <a:t>засоби</a:t>
            </a:r>
            <a:r>
              <a:rPr lang="ru-RU" sz="1200" b="1" dirty="0"/>
              <a:t> </a:t>
            </a:r>
            <a:r>
              <a:rPr lang="ru-RU" sz="1200" b="1" dirty="0" err="1"/>
              <a:t>навчання</a:t>
            </a:r>
            <a:r>
              <a:rPr lang="ru-RU" sz="1200" b="1" dirty="0"/>
              <a:t> і контролю за </a:t>
            </a:r>
            <a:r>
              <a:rPr lang="ru-RU" sz="1200" b="1" dirty="0" err="1"/>
              <a:t>досягненнями</a:t>
            </a:r>
            <a:r>
              <a:rPr lang="ru-RU" sz="1200" b="1" dirty="0"/>
              <a:t> </a:t>
            </a:r>
            <a:r>
              <a:rPr lang="ru-RU" sz="1200" b="1" dirty="0" err="1"/>
              <a:t>вихованців</a:t>
            </a:r>
            <a:r>
              <a:rPr lang="ru-RU" sz="1200" b="1" dirty="0"/>
              <a:t>, </a:t>
            </a:r>
            <a:r>
              <a:rPr lang="ru-RU" sz="1200" b="1" dirty="0" err="1"/>
              <a:t>ресурсне</a:t>
            </a:r>
            <a:r>
              <a:rPr lang="ru-RU" sz="1200" b="1" dirty="0"/>
              <a:t> </a:t>
            </a:r>
            <a:r>
              <a:rPr lang="ru-RU" sz="1200" b="1" dirty="0" err="1"/>
              <a:t>забезпечення</a:t>
            </a:r>
            <a:r>
              <a:rPr lang="ru-RU" sz="1200" b="1" dirty="0"/>
              <a:t>. </a:t>
            </a:r>
          </a:p>
          <a:p>
            <a:pPr marL="0" lvl="0" indent="0" algn="l" rtl="0">
              <a:spcBef>
                <a:spcPts val="600"/>
              </a:spcBef>
              <a:spcAft>
                <a:spcPts val="0"/>
              </a:spcAft>
              <a:buClr>
                <a:schemeClr val="dk1"/>
              </a:buClr>
              <a:buSzPts val="1100"/>
              <a:buFont typeface="Arial"/>
              <a:buNone/>
            </a:pPr>
            <a:endParaRPr sz="1200" b="1" dirty="0"/>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8" name="Google Shape;348;p13"/>
          <p:cNvGrpSpPr/>
          <p:nvPr/>
        </p:nvGrpSpPr>
        <p:grpSpPr>
          <a:xfrm>
            <a:off x="6399571" y="-27432"/>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3" name="Google Shape;343;p13"/>
          <p:cNvSpPr txBox="1">
            <a:spLocks noGrp="1"/>
          </p:cNvSpPr>
          <p:nvPr>
            <p:ph type="title"/>
          </p:nvPr>
        </p:nvSpPr>
        <p:spPr>
          <a:xfrm>
            <a:off x="428594" y="685393"/>
            <a:ext cx="5640900" cy="422676"/>
          </a:xfrm>
          <a:prstGeom prst="rect">
            <a:avLst/>
          </a:prstGeom>
        </p:spPr>
        <p:txBody>
          <a:bodyPr spcFirstLastPara="1" wrap="square" lIns="0" tIns="0" rIns="0" bIns="0" anchor="t" anchorCtr="0">
            <a:noAutofit/>
          </a:bodyPr>
          <a:lstStyle/>
          <a:p>
            <a:pPr lvl="0"/>
            <a:r>
              <a:rPr lang="ru-RU" sz="2000" b="1" dirty="0"/>
              <a:t>НАВЧАЛЬНО-ТЕМАТИЧНИЙ ПЛАН</a:t>
            </a:r>
            <a:endParaRPr sz="2000" dirty="0"/>
          </a:p>
        </p:txBody>
      </p:sp>
      <p:sp>
        <p:nvSpPr>
          <p:cNvPr id="2" name="Текст 1">
            <a:extLst>
              <a:ext uri="{FF2B5EF4-FFF2-40B4-BE49-F238E27FC236}">
                <a16:creationId xmlns:a16="http://schemas.microsoft.com/office/drawing/2014/main" id="{4C42EF52-1F5F-47C5-9994-4DE1FB854DF5}"/>
              </a:ext>
            </a:extLst>
          </p:cNvPr>
          <p:cNvSpPr>
            <a:spLocks noGrp="1"/>
          </p:cNvSpPr>
          <p:nvPr>
            <p:ph type="body" idx="1"/>
          </p:nvPr>
        </p:nvSpPr>
        <p:spPr>
          <a:xfrm>
            <a:off x="252917" y="1108069"/>
            <a:ext cx="3870848" cy="3997281"/>
          </a:xfrm>
        </p:spPr>
        <p:txBody>
          <a:bodyPr/>
          <a:lstStyle/>
          <a:p>
            <a:pPr marL="114300" indent="0">
              <a:buNone/>
            </a:pPr>
            <a:r>
              <a:rPr lang="ru-RU" sz="1600" dirty="0"/>
              <a:t>Має </a:t>
            </a:r>
            <a:r>
              <a:rPr lang="ru-RU" sz="1600" dirty="0" err="1"/>
              <a:t>вигляд</a:t>
            </a:r>
            <a:r>
              <a:rPr lang="ru-RU" sz="1600" dirty="0"/>
              <a:t> </a:t>
            </a:r>
            <a:r>
              <a:rPr lang="ru-RU" sz="1600" dirty="0" err="1"/>
              <a:t>таблиці</a:t>
            </a:r>
            <a:r>
              <a:rPr lang="ru-RU" sz="1600" dirty="0"/>
              <a:t>, </a:t>
            </a:r>
            <a:r>
              <a:rPr lang="ru-RU" sz="1600" dirty="0" err="1"/>
              <a:t>відображає</a:t>
            </a:r>
            <a:r>
              <a:rPr lang="ru-RU" sz="1600" dirty="0"/>
              <a:t> </a:t>
            </a:r>
            <a:r>
              <a:rPr lang="ru-RU" sz="1600" dirty="0" err="1"/>
              <a:t>розділи</a:t>
            </a:r>
            <a:r>
              <a:rPr lang="ru-RU" sz="1600" dirty="0"/>
              <a:t>, теми та </a:t>
            </a:r>
            <a:r>
              <a:rPr lang="ru-RU" sz="1600" dirty="0" err="1"/>
              <a:t>визначає</a:t>
            </a:r>
            <a:r>
              <a:rPr lang="ru-RU" sz="1600" dirty="0"/>
              <a:t> </a:t>
            </a:r>
            <a:r>
              <a:rPr lang="ru-RU" sz="1600" dirty="0" err="1"/>
              <a:t>співвідношення</a:t>
            </a:r>
            <a:r>
              <a:rPr lang="ru-RU" sz="1600" dirty="0"/>
              <a:t> </a:t>
            </a:r>
            <a:r>
              <a:rPr lang="ru-RU" sz="1600" dirty="0" err="1"/>
              <a:t>навчального</a:t>
            </a:r>
            <a:r>
              <a:rPr lang="ru-RU" sz="1600" dirty="0"/>
              <a:t> часу, </a:t>
            </a:r>
            <a:r>
              <a:rPr lang="ru-RU" sz="1600" dirty="0" err="1"/>
              <a:t>який</a:t>
            </a:r>
            <a:r>
              <a:rPr lang="ru-RU" sz="1600" dirty="0"/>
              <a:t> </a:t>
            </a:r>
            <a:r>
              <a:rPr lang="ru-RU" sz="1600" dirty="0" err="1"/>
              <a:t>відводиться</a:t>
            </a:r>
            <a:r>
              <a:rPr lang="ru-RU" sz="1600" dirty="0"/>
              <a:t> на </a:t>
            </a:r>
            <a:r>
              <a:rPr lang="ru-RU" sz="1600" dirty="0" err="1"/>
              <a:t>засвоєння</a:t>
            </a:r>
            <a:r>
              <a:rPr lang="ru-RU" sz="1600" dirty="0"/>
              <a:t> теоретичного </a:t>
            </a:r>
            <a:r>
              <a:rPr lang="ru-RU" sz="1600" dirty="0" err="1"/>
              <a:t>матеріалу</a:t>
            </a:r>
            <a:r>
              <a:rPr lang="ru-RU" sz="1600" dirty="0"/>
              <a:t> та </a:t>
            </a:r>
            <a:r>
              <a:rPr lang="ru-RU" sz="1600" dirty="0" err="1"/>
              <a:t>його</a:t>
            </a:r>
            <a:r>
              <a:rPr lang="ru-RU" sz="1600" dirty="0"/>
              <a:t> </a:t>
            </a:r>
            <a:r>
              <a:rPr lang="ru-RU" sz="1600" dirty="0" err="1"/>
              <a:t>практичне</a:t>
            </a:r>
            <a:r>
              <a:rPr lang="ru-RU" sz="1600" dirty="0"/>
              <a:t> </a:t>
            </a:r>
            <a:r>
              <a:rPr lang="ru-RU" sz="1600" dirty="0" err="1"/>
              <a:t>опрацювання</a:t>
            </a:r>
            <a:r>
              <a:rPr lang="ru-RU" sz="1600" dirty="0"/>
              <a:t>. </a:t>
            </a:r>
            <a:r>
              <a:rPr lang="ru-RU" sz="1600" dirty="0" err="1"/>
              <a:t>Загальна</a:t>
            </a:r>
            <a:r>
              <a:rPr lang="ru-RU" sz="1600" dirty="0"/>
              <a:t> </a:t>
            </a:r>
            <a:r>
              <a:rPr lang="ru-RU" sz="1600" dirty="0" err="1"/>
              <a:t>кількість</a:t>
            </a:r>
            <a:r>
              <a:rPr lang="ru-RU" sz="1600" dirty="0"/>
              <a:t> годин для </a:t>
            </a:r>
            <a:r>
              <a:rPr lang="ru-RU" sz="1600" dirty="0" err="1"/>
              <a:t>практичних</a:t>
            </a:r>
            <a:r>
              <a:rPr lang="ru-RU" sz="1600" dirty="0"/>
              <a:t> занять, як правило, </a:t>
            </a:r>
            <a:r>
              <a:rPr lang="ru-RU" sz="1600" dirty="0" err="1"/>
              <a:t>має</a:t>
            </a:r>
            <a:r>
              <a:rPr lang="ru-RU" sz="1600" dirty="0"/>
              <a:t> бути </a:t>
            </a:r>
            <a:r>
              <a:rPr lang="ru-RU" sz="1600" dirty="0" err="1"/>
              <a:t>більшою</a:t>
            </a:r>
            <a:r>
              <a:rPr lang="ru-RU" sz="1600" dirty="0"/>
              <a:t>, </a:t>
            </a:r>
            <a:r>
              <a:rPr lang="ru-RU" sz="1600" dirty="0" err="1"/>
              <a:t>ніж</a:t>
            </a:r>
            <a:r>
              <a:rPr lang="ru-RU" sz="1600" dirty="0"/>
              <a:t> для </a:t>
            </a:r>
            <a:r>
              <a:rPr lang="ru-RU" sz="1600" dirty="0" err="1"/>
              <a:t>теоретичних</a:t>
            </a:r>
            <a:r>
              <a:rPr lang="ru-RU" sz="1600" dirty="0"/>
              <a:t>. При </a:t>
            </a:r>
            <a:r>
              <a:rPr lang="ru-RU" sz="1600" dirty="0" err="1"/>
              <a:t>формулюванні</a:t>
            </a:r>
            <a:r>
              <a:rPr lang="ru-RU" sz="1600" dirty="0"/>
              <a:t> </a:t>
            </a:r>
            <a:r>
              <a:rPr lang="ru-RU" sz="1600" dirty="0" err="1"/>
              <a:t>назв</a:t>
            </a:r>
            <a:r>
              <a:rPr lang="ru-RU" sz="1600" dirty="0"/>
              <a:t> </a:t>
            </a:r>
            <a:r>
              <a:rPr lang="ru-RU" sz="1600" dirty="0" err="1"/>
              <a:t>розділів</a:t>
            </a:r>
            <a:r>
              <a:rPr lang="ru-RU" sz="1600" dirty="0"/>
              <a:t>/тем </a:t>
            </a:r>
            <a:r>
              <a:rPr lang="ru-RU" sz="1600" dirty="0" err="1"/>
              <a:t>слід</a:t>
            </a:r>
            <a:r>
              <a:rPr lang="ru-RU" sz="1600" dirty="0"/>
              <a:t> </a:t>
            </a:r>
            <a:r>
              <a:rPr lang="ru-RU" sz="1600" dirty="0" err="1"/>
              <a:t>використовувати</a:t>
            </a:r>
            <a:r>
              <a:rPr lang="ru-RU" sz="1600" dirty="0"/>
              <a:t> </a:t>
            </a:r>
            <a:r>
              <a:rPr lang="ru-RU" sz="1600" dirty="0" err="1"/>
              <a:t>речення</a:t>
            </a:r>
            <a:r>
              <a:rPr lang="ru-RU" sz="1600" dirty="0"/>
              <a:t> телеграфного стилю, не </a:t>
            </a:r>
            <a:r>
              <a:rPr lang="ru-RU" sz="1600" dirty="0" err="1"/>
              <a:t>допускається</a:t>
            </a:r>
            <a:r>
              <a:rPr lang="ru-RU" sz="1600" dirty="0"/>
              <a:t> </a:t>
            </a:r>
            <a:r>
              <a:rPr lang="ru-RU" sz="1600" dirty="0" err="1"/>
              <a:t>використання</a:t>
            </a:r>
            <a:r>
              <a:rPr lang="ru-RU" sz="1600" dirty="0"/>
              <a:t> </a:t>
            </a:r>
            <a:r>
              <a:rPr lang="ru-RU" sz="1600" dirty="0" err="1"/>
              <a:t>складних</a:t>
            </a:r>
            <a:r>
              <a:rPr lang="ru-RU" sz="1600" dirty="0"/>
              <a:t> </a:t>
            </a:r>
            <a:r>
              <a:rPr lang="ru-RU" sz="1600" dirty="0" err="1"/>
              <a:t>конструкцій</a:t>
            </a:r>
            <a:r>
              <a:rPr lang="ru-RU" sz="1600" dirty="0"/>
              <a:t> і фраз, </a:t>
            </a:r>
            <a:r>
              <a:rPr lang="ru-RU" sz="1600" dirty="0" err="1"/>
              <a:t>що</a:t>
            </a:r>
            <a:r>
              <a:rPr lang="ru-RU" sz="1600" dirty="0"/>
              <a:t> </a:t>
            </a:r>
            <a:r>
              <a:rPr lang="ru-RU" sz="1600" dirty="0" err="1"/>
              <a:t>можуть</a:t>
            </a:r>
            <a:r>
              <a:rPr lang="ru-RU" sz="1600" dirty="0"/>
              <a:t> </a:t>
            </a:r>
            <a:r>
              <a:rPr lang="ru-RU" sz="1600" dirty="0" err="1"/>
              <a:t>мати</a:t>
            </a:r>
            <a:r>
              <a:rPr lang="ru-RU" sz="1600" dirty="0"/>
              <a:t> </a:t>
            </a:r>
            <a:r>
              <a:rPr lang="ru-RU" sz="1600" dirty="0" err="1"/>
              <a:t>багатозначне</a:t>
            </a:r>
            <a:r>
              <a:rPr lang="ru-RU" sz="1600" dirty="0"/>
              <a:t> </a:t>
            </a:r>
            <a:r>
              <a:rPr lang="ru-RU" sz="1600" dirty="0" err="1"/>
              <a:t>тлумачення</a:t>
            </a:r>
            <a:r>
              <a:rPr lang="ru-RU" sz="1600" dirty="0"/>
              <a:t>.</a:t>
            </a:r>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48</a:t>
            </a:fld>
            <a:endParaRPr/>
          </a:p>
        </p:txBody>
      </p:sp>
      <p:graphicFrame>
        <p:nvGraphicFramePr>
          <p:cNvPr id="5" name="Таблица 4">
            <a:extLst>
              <a:ext uri="{FF2B5EF4-FFF2-40B4-BE49-F238E27FC236}">
                <a16:creationId xmlns:a16="http://schemas.microsoft.com/office/drawing/2014/main" id="{85D38C32-4336-4786-B65A-EF6E49F8B25D}"/>
              </a:ext>
            </a:extLst>
          </p:cNvPr>
          <p:cNvGraphicFramePr>
            <a:graphicFrameLocks noGrp="1"/>
          </p:cNvGraphicFramePr>
          <p:nvPr>
            <p:extLst>
              <p:ext uri="{D42A27DB-BD31-4B8C-83A1-F6EECF244321}">
                <p14:modId xmlns:p14="http://schemas.microsoft.com/office/powerpoint/2010/main" val="1551801691"/>
              </p:ext>
            </p:extLst>
          </p:nvPr>
        </p:nvGraphicFramePr>
        <p:xfrm>
          <a:off x="4170793" y="2480332"/>
          <a:ext cx="4719798" cy="2179320"/>
        </p:xfrm>
        <a:graphic>
          <a:graphicData uri="http://schemas.openxmlformats.org/drawingml/2006/table">
            <a:tbl>
              <a:tblPr firstRow="1" firstCol="1" lastRow="1" lastCol="1" bandRow="1" bandCol="1"/>
              <a:tblGrid>
                <a:gridCol w="1895554">
                  <a:extLst>
                    <a:ext uri="{9D8B030D-6E8A-4147-A177-3AD203B41FA5}">
                      <a16:colId xmlns:a16="http://schemas.microsoft.com/office/drawing/2014/main" val="2247500092"/>
                    </a:ext>
                  </a:extLst>
                </a:gridCol>
                <a:gridCol w="1051631">
                  <a:extLst>
                    <a:ext uri="{9D8B030D-6E8A-4147-A177-3AD203B41FA5}">
                      <a16:colId xmlns:a16="http://schemas.microsoft.com/office/drawing/2014/main" val="3502754448"/>
                    </a:ext>
                  </a:extLst>
                </a:gridCol>
                <a:gridCol w="1075765">
                  <a:extLst>
                    <a:ext uri="{9D8B030D-6E8A-4147-A177-3AD203B41FA5}">
                      <a16:colId xmlns:a16="http://schemas.microsoft.com/office/drawing/2014/main" val="4065454353"/>
                    </a:ext>
                  </a:extLst>
                </a:gridCol>
                <a:gridCol w="696848">
                  <a:extLst>
                    <a:ext uri="{9D8B030D-6E8A-4147-A177-3AD203B41FA5}">
                      <a16:colId xmlns:a16="http://schemas.microsoft.com/office/drawing/2014/main" val="517378304"/>
                    </a:ext>
                  </a:extLst>
                </a:gridCol>
              </a:tblGrid>
              <a:tr h="191511">
                <a:tc rowSpan="2">
                  <a:txBody>
                    <a:bodyPr/>
                    <a:lstStyle/>
                    <a:p>
                      <a:pPr algn="ctr">
                        <a:spcAft>
                          <a:spcPts val="0"/>
                        </a:spcAft>
                      </a:pPr>
                      <a:r>
                        <a:rPr lang="uk-UA" sz="1300">
                          <a:effectLst/>
                          <a:latin typeface="Times New Roman" panose="02020603050405020304" pitchFamily="18" charset="0"/>
                          <a:ea typeface="Times New Roman" panose="02020603050405020304" pitchFamily="18" charset="0"/>
                        </a:rPr>
                        <a:t> </a:t>
                      </a:r>
                      <a:endParaRPr lang="ru-RU" sz="900">
                        <a:effectLst/>
                        <a:latin typeface="Times New Roman" panose="02020603050405020304" pitchFamily="18" charset="0"/>
                        <a:ea typeface="Times New Roman" panose="02020603050405020304" pitchFamily="18" charset="0"/>
                      </a:endParaRPr>
                    </a:p>
                    <a:p>
                      <a:pPr algn="ctr">
                        <a:spcAft>
                          <a:spcPts val="0"/>
                        </a:spcAft>
                      </a:pPr>
                      <a:r>
                        <a:rPr lang="uk-UA" sz="1300">
                          <a:effectLst/>
                          <a:latin typeface="Times New Roman" panose="02020603050405020304" pitchFamily="18" charset="0"/>
                          <a:ea typeface="Times New Roman" panose="02020603050405020304" pitchFamily="18" charset="0"/>
                        </a:rPr>
                        <a:t>Розділ, тема</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uk-UA" sz="1300">
                          <a:effectLst/>
                          <a:latin typeface="Times New Roman" panose="02020603050405020304" pitchFamily="18" charset="0"/>
                          <a:ea typeface="Times New Roman" panose="02020603050405020304" pitchFamily="18" charset="0"/>
                        </a:rPr>
                        <a:t>Кількість годин</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296767183"/>
                  </a:ext>
                </a:extLst>
              </a:tr>
              <a:tr h="383022">
                <a:tc vMerge="1">
                  <a:txBody>
                    <a:bodyPr/>
                    <a:lstStyle/>
                    <a:p>
                      <a:endParaRPr lang="ru-RU"/>
                    </a:p>
                  </a:txBody>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теоретичних</a:t>
                      </a:r>
                      <a:endParaRPr lang="ru-RU" sz="900">
                        <a:effectLst/>
                        <a:latin typeface="Times New Roman" panose="02020603050405020304" pitchFamily="18" charset="0"/>
                        <a:ea typeface="Times New Roman" panose="02020603050405020304" pitchFamily="18" charset="0"/>
                      </a:endParaRPr>
                    </a:p>
                    <a:p>
                      <a:pPr algn="ctr">
                        <a:spcAft>
                          <a:spcPts val="0"/>
                        </a:spcAft>
                      </a:pPr>
                      <a:r>
                        <a:rPr lang="uk-UA" sz="1300">
                          <a:effectLst/>
                          <a:latin typeface="Times New Roman" panose="02020603050405020304" pitchFamily="18" charset="0"/>
                          <a:ea typeface="Times New Roman" panose="02020603050405020304" pitchFamily="18" charset="0"/>
                        </a:rPr>
                        <a:t> </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практичних</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усього</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631516"/>
                  </a:ext>
                </a:extLst>
              </a:tr>
              <a:tr h="191511">
                <a:tc>
                  <a:txBody>
                    <a:bodyPr/>
                    <a:lstStyle/>
                    <a:p>
                      <a:pPr algn="just">
                        <a:spcAft>
                          <a:spcPts val="0"/>
                        </a:spcAft>
                      </a:pPr>
                      <a:r>
                        <a:rPr lang="uk-UA" sz="1300">
                          <a:effectLst/>
                          <a:latin typeface="Times New Roman" panose="02020603050405020304" pitchFamily="18" charset="0"/>
                          <a:ea typeface="Times New Roman" panose="02020603050405020304" pitchFamily="18" charset="0"/>
                        </a:rPr>
                        <a:t>Вступ</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2</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2</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0667"/>
                  </a:ext>
                </a:extLst>
              </a:tr>
              <a:tr h="191511">
                <a:tc>
                  <a:txBody>
                    <a:bodyPr/>
                    <a:lstStyle/>
                    <a:p>
                      <a:pPr algn="just">
                        <a:spcAft>
                          <a:spcPts val="0"/>
                        </a:spcAft>
                      </a:pPr>
                      <a:r>
                        <a:rPr lang="uk-UA" sz="1300">
                          <a:effectLst/>
                          <a:latin typeface="Times New Roman" panose="02020603050405020304" pitchFamily="18" charset="0"/>
                          <a:ea typeface="Times New Roman" panose="02020603050405020304" pitchFamily="18" charset="0"/>
                        </a:rPr>
                        <a:t>Розділ 1. Назва розділу</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12</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20</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32</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594257"/>
                  </a:ext>
                </a:extLst>
              </a:tr>
              <a:tr h="191511">
                <a:tc>
                  <a:txBody>
                    <a:bodyPr/>
                    <a:lstStyle/>
                    <a:p>
                      <a:pPr marL="90170" algn="just">
                        <a:spcAft>
                          <a:spcPts val="0"/>
                        </a:spcAft>
                      </a:pPr>
                      <a:r>
                        <a:rPr lang="uk-UA" sz="1300">
                          <a:effectLst/>
                          <a:latin typeface="Times New Roman" panose="02020603050405020304" pitchFamily="18" charset="0"/>
                          <a:ea typeface="Times New Roman" panose="02020603050405020304" pitchFamily="18" charset="0"/>
                        </a:rPr>
                        <a:t>1.1. Назва теми</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8</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10</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18</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112802"/>
                  </a:ext>
                </a:extLst>
              </a:tr>
              <a:tr h="191511">
                <a:tc>
                  <a:txBody>
                    <a:bodyPr/>
                    <a:lstStyle/>
                    <a:p>
                      <a:pPr marL="742950" lvl="1" indent="-285750" algn="just">
                        <a:spcAft>
                          <a:spcPts val="0"/>
                        </a:spcAft>
                        <a:buFont typeface="+mj-lt"/>
                        <a:buAutoNum type="arabicPeriod" startAt="2"/>
                      </a:pPr>
                      <a:r>
                        <a:rPr lang="uk-UA" sz="1300">
                          <a:effectLst/>
                          <a:latin typeface="Times New Roman" panose="02020603050405020304" pitchFamily="18" charset="0"/>
                          <a:ea typeface="Times New Roman" panose="02020603050405020304" pitchFamily="18" charset="0"/>
                        </a:rPr>
                        <a:t>Назва теми</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4</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10</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14</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647046"/>
                  </a:ext>
                </a:extLst>
              </a:tr>
              <a:tr h="191511">
                <a:tc>
                  <a:txBody>
                    <a:bodyPr/>
                    <a:lstStyle/>
                    <a:p>
                      <a:pPr marL="33020" algn="just">
                        <a:spcAft>
                          <a:spcPts val="0"/>
                        </a:spcAft>
                      </a:pPr>
                      <a:r>
                        <a:rPr lang="uk-UA" sz="1300">
                          <a:effectLst/>
                          <a:latin typeface="Times New Roman" panose="02020603050405020304" pitchFamily="18" charset="0"/>
                          <a:ea typeface="Times New Roman" panose="02020603050405020304" pitchFamily="18" charset="0"/>
                        </a:rPr>
                        <a:t>Розділ 2. Назва розділу</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8</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10</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18</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361687"/>
                  </a:ext>
                </a:extLst>
              </a:tr>
              <a:tr h="191511">
                <a:tc>
                  <a:txBody>
                    <a:bodyPr/>
                    <a:lstStyle/>
                    <a:p>
                      <a:pPr indent="90170" algn="just">
                        <a:spcAft>
                          <a:spcPts val="0"/>
                        </a:spcAft>
                      </a:pPr>
                      <a:r>
                        <a:rPr lang="uk-UA" sz="1300" dirty="0">
                          <a:effectLst/>
                          <a:latin typeface="Times New Roman" panose="02020603050405020304" pitchFamily="18" charset="0"/>
                          <a:ea typeface="Times New Roman" panose="02020603050405020304" pitchFamily="18" charset="0"/>
                        </a:rPr>
                        <a:t>2.1. Назва теми</a:t>
                      </a:r>
                      <a:endParaRPr lang="ru-RU" sz="900" dirty="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8</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10</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a:effectLst/>
                          <a:latin typeface="Times New Roman" panose="02020603050405020304" pitchFamily="18" charset="0"/>
                          <a:ea typeface="Times New Roman" panose="02020603050405020304" pitchFamily="18" charset="0"/>
                        </a:rPr>
                        <a:t>18</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867569"/>
                  </a:ext>
                </a:extLst>
              </a:tr>
              <a:tr h="191511">
                <a:tc>
                  <a:txBody>
                    <a:bodyPr/>
                    <a:lstStyle/>
                    <a:p>
                      <a:pPr algn="just">
                        <a:spcAft>
                          <a:spcPts val="0"/>
                        </a:spcAft>
                      </a:pPr>
                      <a:r>
                        <a:rPr lang="uk-UA" sz="1300">
                          <a:effectLst/>
                          <a:latin typeface="Times New Roman" panose="02020603050405020304" pitchFamily="18" charset="0"/>
                          <a:ea typeface="Times New Roman" panose="02020603050405020304" pitchFamily="18" charset="0"/>
                        </a:rPr>
                        <a:t>Підсумок</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2</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2</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111935"/>
                  </a:ext>
                </a:extLst>
              </a:tr>
              <a:tr h="191511">
                <a:tc>
                  <a:txBody>
                    <a:bodyPr/>
                    <a:lstStyle/>
                    <a:p>
                      <a:pPr algn="r">
                        <a:spcAft>
                          <a:spcPts val="0"/>
                        </a:spcAft>
                      </a:pPr>
                      <a:r>
                        <a:rPr lang="uk-UA" sz="1300">
                          <a:effectLst/>
                          <a:latin typeface="Times New Roman" panose="02020603050405020304" pitchFamily="18" charset="0"/>
                          <a:ea typeface="Times New Roman" panose="02020603050405020304" pitchFamily="18" charset="0"/>
                        </a:rPr>
                        <a:t>Разом</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54</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a:effectLst/>
                          <a:latin typeface="Times New Roman" panose="02020603050405020304" pitchFamily="18" charset="0"/>
                          <a:ea typeface="Times New Roman" panose="02020603050405020304" pitchFamily="18" charset="0"/>
                        </a:rPr>
                        <a:t>90</a:t>
                      </a:r>
                      <a:endParaRPr lang="ru-RU" sz="90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300" b="1" dirty="0">
                          <a:effectLst/>
                          <a:latin typeface="Times New Roman" panose="02020603050405020304" pitchFamily="18" charset="0"/>
                          <a:ea typeface="Times New Roman" panose="02020603050405020304" pitchFamily="18" charset="0"/>
                        </a:rPr>
                        <a:t>144</a:t>
                      </a:r>
                      <a:endParaRPr lang="ru-RU" sz="900" dirty="0">
                        <a:effectLst/>
                        <a:latin typeface="Times New Roman" panose="02020603050405020304" pitchFamily="18" charset="0"/>
                        <a:ea typeface="Times New Roman" panose="02020603050405020304" pitchFamily="18" charset="0"/>
                      </a:endParaRPr>
                    </a:p>
                  </a:txBody>
                  <a:tcPr marL="64873" marR="648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213184"/>
                  </a:ext>
                </a:extLst>
              </a:tr>
            </a:tbl>
          </a:graphicData>
        </a:graphic>
      </p:graphicFrame>
      <p:sp>
        <p:nvSpPr>
          <p:cNvPr id="6" name="TextBox 5">
            <a:extLst>
              <a:ext uri="{FF2B5EF4-FFF2-40B4-BE49-F238E27FC236}">
                <a16:creationId xmlns:a16="http://schemas.microsoft.com/office/drawing/2014/main" id="{19772A41-BF45-477C-8FA1-3B6183558E9D}"/>
              </a:ext>
            </a:extLst>
          </p:cNvPr>
          <p:cNvSpPr txBox="1"/>
          <p:nvPr/>
        </p:nvSpPr>
        <p:spPr>
          <a:xfrm>
            <a:off x="8063885" y="1663936"/>
            <a:ext cx="826706" cy="276999"/>
          </a:xfrm>
          <a:prstGeom prst="rect">
            <a:avLst/>
          </a:prstGeom>
          <a:noFill/>
        </p:spPr>
        <p:txBody>
          <a:bodyPr wrap="square" rtlCol="0">
            <a:spAutoFit/>
          </a:bodyPr>
          <a:lstStyle/>
          <a:p>
            <a:r>
              <a:rPr lang="uk-UA" sz="1200" b="1" dirty="0">
                <a:solidFill>
                  <a:schemeClr val="tx1">
                    <a:lumMod val="60000"/>
                    <a:lumOff val="40000"/>
                  </a:schemeClr>
                </a:solidFill>
              </a:rPr>
              <a:t>ЗРАЗОК</a:t>
            </a:r>
            <a:endParaRPr lang="ru-RU" sz="1200" b="1" dirty="0">
              <a:solidFill>
                <a:schemeClr val="tx1">
                  <a:lumMod val="60000"/>
                  <a:lumOff val="40000"/>
                </a:schemeClr>
              </a:solidFill>
            </a:endParaRPr>
          </a:p>
        </p:txBody>
      </p:sp>
      <p:sp>
        <p:nvSpPr>
          <p:cNvPr id="7" name="Прямоугольник 6">
            <a:extLst>
              <a:ext uri="{FF2B5EF4-FFF2-40B4-BE49-F238E27FC236}">
                <a16:creationId xmlns:a16="http://schemas.microsoft.com/office/drawing/2014/main" id="{BA26EC38-B4F5-4174-AB5A-5AA1010AB39E}"/>
              </a:ext>
            </a:extLst>
          </p:cNvPr>
          <p:cNvSpPr/>
          <p:nvPr/>
        </p:nvSpPr>
        <p:spPr>
          <a:xfrm>
            <a:off x="4788416" y="1846670"/>
            <a:ext cx="3649055" cy="523220"/>
          </a:xfrm>
          <a:prstGeom prst="rect">
            <a:avLst/>
          </a:prstGeom>
        </p:spPr>
        <p:txBody>
          <a:bodyPr wrap="square">
            <a:spAutoFit/>
          </a:bodyPr>
          <a:lstStyle/>
          <a:p>
            <a:r>
              <a:rPr lang="ru-RU" b="1" dirty="0" err="1">
                <a:solidFill>
                  <a:schemeClr val="bg2">
                    <a:lumMod val="75000"/>
                  </a:schemeClr>
                </a:solidFill>
                <a:latin typeface="Times New Roman" panose="02020603050405020304" pitchFamily="18" charset="0"/>
                <a:cs typeface="Times New Roman" panose="02020603050405020304" pitchFamily="18" charset="0"/>
              </a:rPr>
              <a:t>Початковий</a:t>
            </a:r>
            <a:r>
              <a:rPr lang="ru-RU" b="1" dirty="0">
                <a:solidFill>
                  <a:schemeClr val="bg2">
                    <a:lumMod val="75000"/>
                  </a:schemeClr>
                </a:solidFill>
                <a:latin typeface="Times New Roman" panose="02020603050405020304" pitchFamily="18" charset="0"/>
                <a:cs typeface="Times New Roman" panose="02020603050405020304" pitchFamily="18" charset="0"/>
              </a:rPr>
              <a:t> </a:t>
            </a:r>
            <a:r>
              <a:rPr lang="ru-RU" b="1" dirty="0" err="1">
                <a:solidFill>
                  <a:schemeClr val="bg2">
                    <a:lumMod val="75000"/>
                  </a:schemeClr>
                </a:solidFill>
                <a:latin typeface="Times New Roman" panose="02020603050405020304" pitchFamily="18" charset="0"/>
                <a:cs typeface="Times New Roman" panose="02020603050405020304" pitchFamily="18" charset="0"/>
              </a:rPr>
              <a:t>рівень</a:t>
            </a:r>
            <a:r>
              <a:rPr lang="ru-RU" b="1" dirty="0">
                <a:solidFill>
                  <a:schemeClr val="bg2">
                    <a:lumMod val="75000"/>
                  </a:schemeClr>
                </a:solidFill>
                <a:latin typeface="Times New Roman" panose="02020603050405020304" pitchFamily="18" charset="0"/>
                <a:cs typeface="Times New Roman" panose="02020603050405020304" pitchFamily="18" charset="0"/>
              </a:rPr>
              <a:t>, перший </a:t>
            </a:r>
            <a:r>
              <a:rPr lang="ru-RU" b="1" dirty="0" err="1">
                <a:solidFill>
                  <a:schemeClr val="bg2">
                    <a:lumMod val="75000"/>
                  </a:schemeClr>
                </a:solidFill>
                <a:latin typeface="Times New Roman" panose="02020603050405020304" pitchFamily="18" charset="0"/>
                <a:cs typeface="Times New Roman" panose="02020603050405020304" pitchFamily="18" charset="0"/>
              </a:rPr>
              <a:t>рік</a:t>
            </a:r>
            <a:r>
              <a:rPr lang="ru-RU" b="1" dirty="0">
                <a:solidFill>
                  <a:schemeClr val="bg2">
                    <a:lumMod val="75000"/>
                  </a:schemeClr>
                </a:solidFill>
                <a:latin typeface="Times New Roman" panose="02020603050405020304" pitchFamily="18" charset="0"/>
                <a:cs typeface="Times New Roman" panose="02020603050405020304" pitchFamily="18" charset="0"/>
              </a:rPr>
              <a:t> </a:t>
            </a:r>
            <a:r>
              <a:rPr lang="ru-RU" b="1" dirty="0" err="1">
                <a:solidFill>
                  <a:schemeClr val="bg2">
                    <a:lumMod val="75000"/>
                  </a:schemeClr>
                </a:solidFill>
                <a:latin typeface="Times New Roman" panose="02020603050405020304" pitchFamily="18" charset="0"/>
                <a:cs typeface="Times New Roman" panose="02020603050405020304" pitchFamily="18" charset="0"/>
              </a:rPr>
              <a:t>навчання</a:t>
            </a:r>
            <a:r>
              <a:rPr lang="ru-RU" b="1" dirty="0">
                <a:solidFill>
                  <a:schemeClr val="bg2">
                    <a:lumMod val="75000"/>
                  </a:schemeClr>
                </a:solidFill>
                <a:latin typeface="Times New Roman" panose="02020603050405020304" pitchFamily="18" charset="0"/>
                <a:cs typeface="Times New Roman" panose="02020603050405020304" pitchFamily="18" charset="0"/>
              </a:rPr>
              <a:t> </a:t>
            </a:r>
          </a:p>
          <a:p>
            <a:r>
              <a:rPr lang="ru-RU" b="1" dirty="0">
                <a:solidFill>
                  <a:schemeClr val="bg2">
                    <a:lumMod val="75000"/>
                  </a:schemeClr>
                </a:solidFill>
                <a:latin typeface="Times New Roman" panose="02020603050405020304" pitchFamily="18" charset="0"/>
                <a:cs typeface="Times New Roman" panose="02020603050405020304" pitchFamily="18" charset="0"/>
              </a:rPr>
              <a:t>НАВЧАЛЬНО-ТЕМАТИЧНИЙ ПЛАН</a:t>
            </a:r>
          </a:p>
        </p:txBody>
      </p:sp>
    </p:spTree>
    <p:extLst>
      <p:ext uri="{BB962C8B-B14F-4D97-AF65-F5344CB8AC3E}">
        <p14:creationId xmlns:p14="http://schemas.microsoft.com/office/powerpoint/2010/main" val="2178787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8" name="Google Shape;348;p13"/>
          <p:cNvGrpSpPr/>
          <p:nvPr/>
        </p:nvGrpSpPr>
        <p:grpSpPr>
          <a:xfrm>
            <a:off x="6399571" y="-27432"/>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3" name="Google Shape;343;p13"/>
          <p:cNvSpPr txBox="1">
            <a:spLocks noGrp="1"/>
          </p:cNvSpPr>
          <p:nvPr>
            <p:ph type="title"/>
          </p:nvPr>
        </p:nvSpPr>
        <p:spPr>
          <a:xfrm>
            <a:off x="437735" y="648853"/>
            <a:ext cx="6380610" cy="294527"/>
          </a:xfrm>
          <a:prstGeom prst="rect">
            <a:avLst/>
          </a:prstGeom>
        </p:spPr>
        <p:txBody>
          <a:bodyPr spcFirstLastPara="1" wrap="square" lIns="0" tIns="0" rIns="0" bIns="0" anchor="t" anchorCtr="0">
            <a:noAutofit/>
          </a:bodyPr>
          <a:lstStyle/>
          <a:p>
            <a:pPr lvl="0"/>
            <a:r>
              <a:rPr lang="ru-RU" sz="2000" b="1" dirty="0"/>
              <a:t>ЗМІСТ ПРОГРАМИ </a:t>
            </a:r>
            <a:r>
              <a:rPr lang="ru-RU" sz="2000" b="1" dirty="0" err="1">
                <a:solidFill>
                  <a:schemeClr val="bg1">
                    <a:lumMod val="50000"/>
                  </a:schemeClr>
                </a:solidFill>
              </a:rPr>
              <a:t>має</a:t>
            </a:r>
            <a:r>
              <a:rPr lang="ru-RU" sz="2000" b="1" dirty="0">
                <a:solidFill>
                  <a:schemeClr val="bg1">
                    <a:lumMod val="50000"/>
                  </a:schemeClr>
                </a:solidFill>
              </a:rPr>
              <a:t> </a:t>
            </a:r>
            <a:r>
              <a:rPr lang="ru-RU" sz="2000" b="1" dirty="0" err="1">
                <a:solidFill>
                  <a:schemeClr val="bg1">
                    <a:lumMod val="50000"/>
                  </a:schemeClr>
                </a:solidFill>
              </a:rPr>
              <a:t>відповідати</a:t>
            </a:r>
            <a:r>
              <a:rPr lang="ru-RU" sz="2000" b="1" dirty="0">
                <a:solidFill>
                  <a:schemeClr val="bg1">
                    <a:lumMod val="50000"/>
                  </a:schemeClr>
                </a:solidFill>
              </a:rPr>
              <a:t> таким </a:t>
            </a:r>
            <a:r>
              <a:rPr lang="ru-RU" sz="2000" b="1" dirty="0" err="1">
                <a:solidFill>
                  <a:schemeClr val="bg1">
                    <a:lumMod val="50000"/>
                  </a:schemeClr>
                </a:solidFill>
              </a:rPr>
              <a:t>вимогам</a:t>
            </a:r>
            <a:r>
              <a:rPr lang="ru-RU" sz="2000" b="1" dirty="0">
                <a:solidFill>
                  <a:schemeClr val="bg1">
                    <a:lumMod val="50000"/>
                  </a:schemeClr>
                </a:solidFill>
              </a:rPr>
              <a:t>: </a:t>
            </a:r>
            <a:endParaRPr sz="2000" dirty="0">
              <a:solidFill>
                <a:schemeClr val="bg1">
                  <a:lumMod val="50000"/>
                </a:schemeClr>
              </a:solidFill>
            </a:endParaRPr>
          </a:p>
        </p:txBody>
      </p:sp>
      <p:sp>
        <p:nvSpPr>
          <p:cNvPr id="2" name="Текст 1">
            <a:extLst>
              <a:ext uri="{FF2B5EF4-FFF2-40B4-BE49-F238E27FC236}">
                <a16:creationId xmlns:a16="http://schemas.microsoft.com/office/drawing/2014/main" id="{4C42EF52-1F5F-47C5-9994-4DE1FB854DF5}"/>
              </a:ext>
            </a:extLst>
          </p:cNvPr>
          <p:cNvSpPr>
            <a:spLocks noGrp="1"/>
          </p:cNvSpPr>
          <p:nvPr>
            <p:ph type="body" idx="1"/>
          </p:nvPr>
        </p:nvSpPr>
        <p:spPr>
          <a:xfrm>
            <a:off x="36582" y="1022767"/>
            <a:ext cx="4912685" cy="3997281"/>
          </a:xfrm>
        </p:spPr>
        <p:txBody>
          <a:bodyPr/>
          <a:lstStyle/>
          <a:p>
            <a:pPr>
              <a:buFont typeface="Wingdings" panose="05000000000000000000" pitchFamily="2" charset="2"/>
              <a:buChar char="ü"/>
            </a:pPr>
            <a:r>
              <a:rPr lang="ru-RU" sz="1200" dirty="0"/>
              <a:t>відповідність </a:t>
            </a:r>
            <a:r>
              <a:rPr lang="ru-RU" sz="1200" dirty="0" err="1"/>
              <a:t>сучасному</a:t>
            </a:r>
            <a:r>
              <a:rPr lang="ru-RU" sz="1200" dirty="0"/>
              <a:t> </a:t>
            </a:r>
            <a:r>
              <a:rPr lang="ru-RU" sz="1200" dirty="0" err="1"/>
              <a:t>рівню</a:t>
            </a:r>
            <a:r>
              <a:rPr lang="ru-RU" sz="1200" dirty="0"/>
              <a:t> </a:t>
            </a:r>
            <a:r>
              <a:rPr lang="ru-RU" sz="1200" dirty="0" err="1"/>
              <a:t>розвитку</a:t>
            </a:r>
            <a:r>
              <a:rPr lang="ru-RU" sz="1200" dirty="0"/>
              <a:t> </a:t>
            </a:r>
            <a:r>
              <a:rPr lang="ru-RU" sz="1200" dirty="0" err="1"/>
              <a:t>суспільства</a:t>
            </a:r>
            <a:r>
              <a:rPr lang="ru-RU" sz="1200" dirty="0"/>
              <a:t> і науки;</a:t>
            </a:r>
          </a:p>
          <a:p>
            <a:pPr>
              <a:buFont typeface="Wingdings" panose="05000000000000000000" pitchFamily="2" charset="2"/>
              <a:buChar char="ü"/>
            </a:pPr>
            <a:r>
              <a:rPr lang="ru-RU" sz="1200" dirty="0" err="1"/>
              <a:t>спрямованість</a:t>
            </a:r>
            <a:r>
              <a:rPr lang="ru-RU" sz="1200" dirty="0"/>
              <a:t> </a:t>
            </a:r>
            <a:r>
              <a:rPr lang="ru-RU" sz="1200" dirty="0" err="1"/>
              <a:t>навчального</a:t>
            </a:r>
            <a:r>
              <a:rPr lang="ru-RU" sz="1200" dirty="0"/>
              <a:t> </a:t>
            </a:r>
            <a:r>
              <a:rPr lang="ru-RU" sz="1200" dirty="0" err="1"/>
              <a:t>матеріалу</a:t>
            </a:r>
            <a:r>
              <a:rPr lang="ru-RU" sz="1200" dirty="0"/>
              <a:t> на </a:t>
            </a:r>
            <a:r>
              <a:rPr lang="ru-RU" sz="1200" dirty="0" err="1"/>
              <a:t>розвиток</a:t>
            </a:r>
            <a:r>
              <a:rPr lang="ru-RU" sz="1200" dirty="0"/>
              <a:t> </a:t>
            </a:r>
            <a:r>
              <a:rPr lang="ru-RU" sz="1200" dirty="0" err="1"/>
              <a:t>пізнавальних</a:t>
            </a:r>
            <a:r>
              <a:rPr lang="ru-RU" sz="1200" dirty="0"/>
              <a:t> і </a:t>
            </a:r>
            <a:r>
              <a:rPr lang="ru-RU" sz="1200" dirty="0" err="1"/>
              <a:t>творчих</a:t>
            </a:r>
            <a:r>
              <a:rPr lang="ru-RU" sz="1200" dirty="0"/>
              <a:t> </a:t>
            </a:r>
            <a:r>
              <a:rPr lang="ru-RU" sz="1200" dirty="0" err="1"/>
              <a:t>здібностей</a:t>
            </a:r>
            <a:r>
              <a:rPr lang="ru-RU" sz="1200" dirty="0"/>
              <a:t> </a:t>
            </a:r>
            <a:r>
              <a:rPr lang="ru-RU" sz="1200" dirty="0" err="1"/>
              <a:t>вихованців</a:t>
            </a:r>
            <a:r>
              <a:rPr lang="ru-RU" sz="1200" dirty="0"/>
              <a:t>, </a:t>
            </a:r>
            <a:r>
              <a:rPr lang="ru-RU" sz="1200" dirty="0" err="1"/>
              <a:t>забезпечення</a:t>
            </a:r>
            <a:r>
              <a:rPr lang="ru-RU" sz="1200" dirty="0"/>
              <a:t> </a:t>
            </a:r>
            <a:r>
              <a:rPr lang="ru-RU" sz="1200" dirty="0" err="1"/>
              <a:t>систематичної</a:t>
            </a:r>
            <a:r>
              <a:rPr lang="ru-RU" sz="1200" dirty="0"/>
              <a:t> </a:t>
            </a:r>
            <a:r>
              <a:rPr lang="ru-RU" sz="1200" dirty="0" err="1"/>
              <a:t>роботи</a:t>
            </a:r>
            <a:r>
              <a:rPr lang="ru-RU" sz="1200" dirty="0"/>
              <a:t> з </a:t>
            </a:r>
            <a:r>
              <a:rPr lang="ru-RU" sz="1200" dirty="0" err="1"/>
              <a:t>обдарованою</a:t>
            </a:r>
            <a:r>
              <a:rPr lang="ru-RU" sz="1200" dirty="0"/>
              <a:t> і </a:t>
            </a:r>
            <a:r>
              <a:rPr lang="ru-RU" sz="1200" dirty="0" err="1"/>
              <a:t>талановитою</a:t>
            </a:r>
            <a:r>
              <a:rPr lang="ru-RU" sz="1200" dirty="0"/>
              <a:t> </a:t>
            </a:r>
            <a:r>
              <a:rPr lang="ru-RU" sz="1200" dirty="0" err="1"/>
              <a:t>молоддю</a:t>
            </a:r>
            <a:r>
              <a:rPr lang="ru-RU" sz="1200" dirty="0"/>
              <a:t>;</a:t>
            </a:r>
          </a:p>
          <a:p>
            <a:pPr>
              <a:buFont typeface="Wingdings" panose="05000000000000000000" pitchFamily="2" charset="2"/>
              <a:buChar char="ü"/>
            </a:pPr>
            <a:r>
              <a:rPr lang="ru-RU" sz="1200" dirty="0" err="1"/>
              <a:t>науковість</a:t>
            </a:r>
            <a:r>
              <a:rPr lang="ru-RU" sz="1200" dirty="0"/>
              <a:t> і </a:t>
            </a:r>
            <a:r>
              <a:rPr lang="ru-RU" sz="1200" dirty="0" err="1"/>
              <a:t>достатність</a:t>
            </a:r>
            <a:r>
              <a:rPr lang="ru-RU" sz="1200" dirty="0"/>
              <a:t> </a:t>
            </a:r>
            <a:r>
              <a:rPr lang="ru-RU" sz="1200" dirty="0" err="1"/>
              <a:t>теоретичних</a:t>
            </a:r>
            <a:r>
              <a:rPr lang="ru-RU" sz="1200" dirty="0"/>
              <a:t> </a:t>
            </a:r>
            <a:r>
              <a:rPr lang="ru-RU" sz="1200" dirty="0" err="1"/>
              <a:t>пояснень</a:t>
            </a:r>
            <a:r>
              <a:rPr lang="ru-RU" sz="1200" dirty="0"/>
              <a:t>, </a:t>
            </a:r>
            <a:r>
              <a:rPr lang="ru-RU" sz="1200" dirty="0" err="1"/>
              <a:t>коректність</a:t>
            </a:r>
            <a:r>
              <a:rPr lang="ru-RU" sz="1200" dirty="0"/>
              <a:t> і </a:t>
            </a:r>
            <a:r>
              <a:rPr lang="ru-RU" sz="1200" dirty="0" err="1"/>
              <a:t>доцільність</a:t>
            </a:r>
            <a:r>
              <a:rPr lang="ru-RU" sz="1200" dirty="0"/>
              <a:t> </a:t>
            </a:r>
            <a:r>
              <a:rPr lang="ru-RU" sz="1200" dirty="0" err="1"/>
              <a:t>введення</a:t>
            </a:r>
            <a:r>
              <a:rPr lang="ru-RU" sz="1200" dirty="0"/>
              <a:t> </a:t>
            </a:r>
            <a:r>
              <a:rPr lang="ru-RU" sz="1200" dirty="0" err="1"/>
              <a:t>наукових</a:t>
            </a:r>
            <a:r>
              <a:rPr lang="ru-RU" sz="1200" dirty="0"/>
              <a:t> понять та </a:t>
            </a:r>
            <a:r>
              <a:rPr lang="ru-RU" sz="1200" dirty="0" err="1"/>
              <a:t>термінів</a:t>
            </a:r>
            <a:r>
              <a:rPr lang="ru-RU" sz="1200" dirty="0"/>
              <a:t>;</a:t>
            </a:r>
          </a:p>
          <a:p>
            <a:pPr>
              <a:buFont typeface="Wingdings" panose="05000000000000000000" pitchFamily="2" charset="2"/>
              <a:buChar char="ü"/>
            </a:pPr>
            <a:r>
              <a:rPr lang="ru-RU" sz="1200" dirty="0"/>
              <a:t>практична </a:t>
            </a:r>
            <a:r>
              <a:rPr lang="ru-RU" sz="1200" dirty="0" err="1"/>
              <a:t>спрямованість</a:t>
            </a:r>
            <a:r>
              <a:rPr lang="ru-RU" sz="1200" dirty="0"/>
              <a:t> </a:t>
            </a:r>
            <a:r>
              <a:rPr lang="ru-RU" sz="1200" dirty="0" err="1"/>
              <a:t>навчального</a:t>
            </a:r>
            <a:r>
              <a:rPr lang="ru-RU" sz="1200" dirty="0"/>
              <a:t> </a:t>
            </a:r>
            <a:r>
              <a:rPr lang="ru-RU" sz="1200" dirty="0" err="1"/>
              <a:t>матеріалу</a:t>
            </a:r>
            <a:r>
              <a:rPr lang="ru-RU" sz="1200" dirty="0"/>
              <a:t>;</a:t>
            </a:r>
          </a:p>
          <a:p>
            <a:pPr>
              <a:buFont typeface="Wingdings" panose="05000000000000000000" pitchFamily="2" charset="2"/>
              <a:buChar char="ü"/>
            </a:pPr>
            <a:r>
              <a:rPr lang="ru-RU" sz="1200" dirty="0"/>
              <a:t>відповідність </a:t>
            </a:r>
            <a:r>
              <a:rPr lang="ru-RU" sz="1200" dirty="0" err="1"/>
              <a:t>обсягу</a:t>
            </a:r>
            <a:r>
              <a:rPr lang="ru-RU" sz="1200" dirty="0"/>
              <a:t> </a:t>
            </a:r>
            <a:r>
              <a:rPr lang="ru-RU" sz="1200" dirty="0" err="1"/>
              <a:t>навчального</a:t>
            </a:r>
            <a:r>
              <a:rPr lang="ru-RU" sz="1200" dirty="0"/>
              <a:t> </a:t>
            </a:r>
            <a:r>
              <a:rPr lang="ru-RU" sz="1200" dirty="0" err="1"/>
              <a:t>матеріалу</a:t>
            </a:r>
            <a:r>
              <a:rPr lang="ru-RU" sz="1200" dirty="0"/>
              <a:t> нормам </a:t>
            </a:r>
            <a:r>
              <a:rPr lang="ru-RU" sz="1200" dirty="0" err="1"/>
              <a:t>навантаження</a:t>
            </a:r>
            <a:r>
              <a:rPr lang="ru-RU" sz="1200" dirty="0"/>
              <a:t> та </a:t>
            </a:r>
            <a:r>
              <a:rPr lang="ru-RU" sz="1200" dirty="0" err="1"/>
              <a:t>кількості</a:t>
            </a:r>
            <a:r>
              <a:rPr lang="ru-RU" sz="1200" dirty="0"/>
              <a:t> </a:t>
            </a:r>
            <a:r>
              <a:rPr lang="ru-RU" sz="1200" dirty="0" err="1"/>
              <a:t>навчальних</a:t>
            </a:r>
            <a:r>
              <a:rPr lang="ru-RU" sz="1200" dirty="0"/>
              <a:t> годин;</a:t>
            </a:r>
          </a:p>
          <a:p>
            <a:pPr>
              <a:buFont typeface="Wingdings" panose="05000000000000000000" pitchFamily="2" charset="2"/>
              <a:buChar char="ü"/>
            </a:pPr>
            <a:r>
              <a:rPr lang="ru-RU" sz="1200" dirty="0"/>
              <a:t>відповідність </a:t>
            </a:r>
            <a:r>
              <a:rPr lang="ru-RU" sz="1200" dirty="0" err="1"/>
              <a:t>навчального</a:t>
            </a:r>
            <a:r>
              <a:rPr lang="ru-RU" sz="1200" dirty="0"/>
              <a:t> </a:t>
            </a:r>
            <a:r>
              <a:rPr lang="ru-RU" sz="1200" dirty="0" err="1"/>
              <a:t>матеріалу</a:t>
            </a:r>
            <a:r>
              <a:rPr lang="ru-RU" sz="1200" dirty="0"/>
              <a:t> </a:t>
            </a:r>
            <a:r>
              <a:rPr lang="ru-RU" sz="1200" dirty="0" err="1"/>
              <a:t>віковим</a:t>
            </a:r>
            <a:r>
              <a:rPr lang="ru-RU" sz="1200" dirty="0"/>
              <a:t> </a:t>
            </a:r>
            <a:r>
              <a:rPr lang="ru-RU" sz="1200" dirty="0" err="1"/>
              <a:t>особливостям</a:t>
            </a:r>
            <a:r>
              <a:rPr lang="ru-RU" sz="1200" dirty="0"/>
              <a:t> </a:t>
            </a:r>
            <a:r>
              <a:rPr lang="ru-RU" sz="1200" dirty="0" err="1"/>
              <a:t>вихованців</a:t>
            </a:r>
            <a:r>
              <a:rPr lang="ru-RU" sz="1200" dirty="0"/>
              <a:t> (</a:t>
            </a:r>
            <a:r>
              <a:rPr lang="ru-RU" sz="1200" dirty="0" err="1"/>
              <a:t>учнів</a:t>
            </a:r>
            <a:r>
              <a:rPr lang="ru-RU" sz="1200" dirty="0"/>
              <a:t>, </a:t>
            </a:r>
            <a:r>
              <a:rPr lang="ru-RU" sz="1200" dirty="0" err="1"/>
              <a:t>слухачів</a:t>
            </a:r>
            <a:r>
              <a:rPr lang="ru-RU" sz="1200" dirty="0"/>
              <a:t>) та </a:t>
            </a:r>
            <a:r>
              <a:rPr lang="ru-RU" sz="1200" dirty="0" err="1"/>
              <a:t>рівню</a:t>
            </a:r>
            <a:r>
              <a:rPr lang="ru-RU" sz="1200" dirty="0"/>
              <a:t> </a:t>
            </a:r>
            <a:r>
              <a:rPr lang="ru-RU" sz="1200" dirty="0" err="1"/>
              <a:t>їх</a:t>
            </a:r>
            <a:r>
              <a:rPr lang="ru-RU" sz="1200" dirty="0"/>
              <a:t> </a:t>
            </a:r>
            <a:r>
              <a:rPr lang="ru-RU" sz="1200" dirty="0" err="1"/>
              <a:t>підготовки</a:t>
            </a:r>
            <a:r>
              <a:rPr lang="ru-RU" sz="1200" dirty="0"/>
              <a:t>;</a:t>
            </a:r>
          </a:p>
          <a:p>
            <a:pPr>
              <a:buFont typeface="Wingdings" panose="05000000000000000000" pitchFamily="2" charset="2"/>
              <a:buChar char="ü"/>
            </a:pPr>
            <a:r>
              <a:rPr lang="ru-RU" sz="1200" dirty="0" err="1"/>
              <a:t>наступність</a:t>
            </a:r>
            <a:r>
              <a:rPr lang="ru-RU" sz="1200" dirty="0"/>
              <a:t> у </a:t>
            </a:r>
            <a:r>
              <a:rPr lang="ru-RU" sz="1200" dirty="0" err="1"/>
              <a:t>засвоєнні</a:t>
            </a:r>
            <a:r>
              <a:rPr lang="ru-RU" sz="1200" dirty="0"/>
              <a:t> </a:t>
            </a:r>
            <a:r>
              <a:rPr lang="ru-RU" sz="1200" dirty="0" err="1"/>
              <a:t>знань</a:t>
            </a:r>
            <a:r>
              <a:rPr lang="ru-RU" sz="1200" dirty="0"/>
              <a:t>, </a:t>
            </a:r>
            <a:r>
              <a:rPr lang="ru-RU" sz="1200" dirty="0" err="1"/>
              <a:t>умінь</a:t>
            </a:r>
            <a:r>
              <a:rPr lang="ru-RU" sz="1200" dirty="0"/>
              <a:t> і </a:t>
            </a:r>
            <a:r>
              <a:rPr lang="ru-RU" sz="1200" dirty="0" err="1"/>
              <a:t>навичок</a:t>
            </a:r>
            <a:r>
              <a:rPr lang="ru-RU" sz="1200" dirty="0"/>
              <a:t>, </a:t>
            </a:r>
            <a:r>
              <a:rPr lang="ru-RU" sz="1200" dirty="0" err="1"/>
              <a:t>здобутих</a:t>
            </a:r>
            <a:r>
              <a:rPr lang="ru-RU" sz="1200" dirty="0"/>
              <a:t> </a:t>
            </a:r>
            <a:r>
              <a:rPr lang="ru-RU" sz="1200" dirty="0" err="1"/>
              <a:t>вихованцями</a:t>
            </a:r>
            <a:r>
              <a:rPr lang="ru-RU" sz="1200" dirty="0"/>
              <a:t> (</a:t>
            </a:r>
            <a:r>
              <a:rPr lang="ru-RU" sz="1200" dirty="0" err="1"/>
              <a:t>учнями</a:t>
            </a:r>
            <a:r>
              <a:rPr lang="ru-RU" sz="1200" dirty="0"/>
              <a:t>, слухачами) у </a:t>
            </a:r>
            <a:r>
              <a:rPr lang="ru-RU" sz="1200" dirty="0" err="1"/>
              <a:t>попередні</a:t>
            </a:r>
            <a:r>
              <a:rPr lang="ru-RU" sz="1200" dirty="0"/>
              <a:t> роки </a:t>
            </a:r>
            <a:r>
              <a:rPr lang="ru-RU" sz="1200" dirty="0" err="1"/>
              <a:t>навчання</a:t>
            </a:r>
            <a:r>
              <a:rPr lang="ru-RU" sz="1200" dirty="0"/>
              <a:t>;</a:t>
            </a:r>
          </a:p>
          <a:p>
            <a:pPr>
              <a:buFont typeface="Wingdings" panose="05000000000000000000" pitchFamily="2" charset="2"/>
              <a:buChar char="ü"/>
            </a:pPr>
            <a:r>
              <a:rPr lang="ru-RU" sz="1200" dirty="0" err="1"/>
              <a:t>використання</a:t>
            </a:r>
            <a:r>
              <a:rPr lang="ru-RU" sz="1200" dirty="0"/>
              <a:t> та </a:t>
            </a:r>
            <a:r>
              <a:rPr lang="ru-RU" sz="1200" dirty="0" err="1"/>
              <a:t>поглиблення</a:t>
            </a:r>
            <a:r>
              <a:rPr lang="ru-RU" sz="1200" dirty="0"/>
              <a:t> </a:t>
            </a:r>
            <a:r>
              <a:rPr lang="ru-RU" sz="1200" dirty="0" err="1"/>
              <a:t>знань</a:t>
            </a:r>
            <a:r>
              <a:rPr lang="ru-RU" sz="1200" dirty="0"/>
              <a:t>, </a:t>
            </a:r>
            <a:r>
              <a:rPr lang="ru-RU" sz="1200" dirty="0" err="1"/>
              <a:t>отриманих</a:t>
            </a:r>
            <a:r>
              <a:rPr lang="ru-RU" sz="1200" dirty="0"/>
              <a:t> </a:t>
            </a:r>
            <a:r>
              <a:rPr lang="ru-RU" sz="1200" dirty="0" err="1"/>
              <a:t>вихованцями</a:t>
            </a:r>
            <a:r>
              <a:rPr lang="ru-RU" sz="1200" dirty="0"/>
              <a:t> (</a:t>
            </a:r>
            <a:r>
              <a:rPr lang="ru-RU" sz="1200" dirty="0" err="1"/>
              <a:t>учнями</a:t>
            </a:r>
            <a:r>
              <a:rPr lang="ru-RU" sz="1200" dirty="0"/>
              <a:t>, слухачами) в </a:t>
            </a:r>
            <a:r>
              <a:rPr lang="ru-RU" sz="1200" dirty="0" err="1"/>
              <a:t>дошкільних</a:t>
            </a:r>
            <a:r>
              <a:rPr lang="ru-RU" sz="1200" dirty="0"/>
              <a:t>, </a:t>
            </a:r>
            <a:r>
              <a:rPr lang="ru-RU" sz="1200" dirty="0" err="1"/>
              <a:t>загальноосвітніх</a:t>
            </a:r>
            <a:r>
              <a:rPr lang="ru-RU" sz="1200" dirty="0"/>
              <a:t>, </a:t>
            </a:r>
            <a:r>
              <a:rPr lang="ru-RU" sz="1200" dirty="0" err="1"/>
              <a:t>професійно-технічних</a:t>
            </a:r>
            <a:r>
              <a:rPr lang="ru-RU" sz="1200" dirty="0"/>
              <a:t> </a:t>
            </a:r>
            <a:r>
              <a:rPr lang="ru-RU" sz="1200" dirty="0" err="1"/>
              <a:t>навчальних</a:t>
            </a:r>
            <a:r>
              <a:rPr lang="ru-RU" sz="1200" dirty="0"/>
              <a:t> закладах.</a:t>
            </a:r>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49</a:t>
            </a:fld>
            <a:endParaRPr/>
          </a:p>
        </p:txBody>
      </p:sp>
      <p:sp>
        <p:nvSpPr>
          <p:cNvPr id="6" name="TextBox 5">
            <a:extLst>
              <a:ext uri="{FF2B5EF4-FFF2-40B4-BE49-F238E27FC236}">
                <a16:creationId xmlns:a16="http://schemas.microsoft.com/office/drawing/2014/main" id="{19772A41-BF45-477C-8FA1-3B6183558E9D}"/>
              </a:ext>
            </a:extLst>
          </p:cNvPr>
          <p:cNvSpPr txBox="1"/>
          <p:nvPr/>
        </p:nvSpPr>
        <p:spPr>
          <a:xfrm>
            <a:off x="8063885" y="1663936"/>
            <a:ext cx="826706" cy="276999"/>
          </a:xfrm>
          <a:prstGeom prst="rect">
            <a:avLst/>
          </a:prstGeom>
          <a:noFill/>
        </p:spPr>
        <p:txBody>
          <a:bodyPr wrap="square" rtlCol="0">
            <a:spAutoFit/>
          </a:bodyPr>
          <a:lstStyle/>
          <a:p>
            <a:r>
              <a:rPr lang="uk-UA" sz="1200" b="1" dirty="0">
                <a:solidFill>
                  <a:schemeClr val="tx1">
                    <a:lumMod val="60000"/>
                    <a:lumOff val="40000"/>
                  </a:schemeClr>
                </a:solidFill>
              </a:rPr>
              <a:t>ЗРАЗОК</a:t>
            </a:r>
            <a:endParaRPr lang="ru-RU" sz="1200" b="1" dirty="0">
              <a:solidFill>
                <a:schemeClr val="tx1">
                  <a:lumMod val="60000"/>
                  <a:lumOff val="40000"/>
                </a:schemeClr>
              </a:solidFill>
            </a:endParaRPr>
          </a:p>
        </p:txBody>
      </p:sp>
      <p:pic>
        <p:nvPicPr>
          <p:cNvPr id="4" name="Рисунок 3">
            <a:extLst>
              <a:ext uri="{FF2B5EF4-FFF2-40B4-BE49-F238E27FC236}">
                <a16:creationId xmlns:a16="http://schemas.microsoft.com/office/drawing/2014/main" id="{BE14FFBA-6C8C-436D-BEC7-222769448F1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0"/>
                    </a14:imgEffect>
                  </a14:imgLayer>
                </a14:imgProps>
              </a:ext>
            </a:extLst>
          </a:blip>
          <a:srcRect l="26157" t="44619" r="21431" b="17909"/>
          <a:stretch/>
        </p:blipFill>
        <p:spPr>
          <a:xfrm>
            <a:off x="4888963" y="1942071"/>
            <a:ext cx="4176034" cy="2694679"/>
          </a:xfrm>
          <a:prstGeom prst="rect">
            <a:avLst/>
          </a:prstGeom>
          <a:ln>
            <a:solidFill>
              <a:schemeClr val="bg1">
                <a:lumMod val="65000"/>
              </a:schemeClr>
            </a:solidFill>
          </a:ln>
        </p:spPr>
      </p:pic>
    </p:spTree>
    <p:extLst>
      <p:ext uri="{BB962C8B-B14F-4D97-AF65-F5344CB8AC3E}">
        <p14:creationId xmlns:p14="http://schemas.microsoft.com/office/powerpoint/2010/main" val="31323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3"/>
        <p:cNvGrpSpPr/>
        <p:nvPr/>
      </p:nvGrpSpPr>
      <p:grpSpPr>
        <a:xfrm>
          <a:off x="0" y="0"/>
          <a:ext cx="0" cy="0"/>
          <a:chOff x="0" y="0"/>
          <a:chExt cx="0" cy="0"/>
        </a:xfrm>
      </p:grpSpPr>
      <p:sp>
        <p:nvSpPr>
          <p:cNvPr id="1014" name="Google Shape;1014;p22"/>
          <p:cNvSpPr txBox="1">
            <a:spLocks noGrp="1"/>
          </p:cNvSpPr>
          <p:nvPr>
            <p:ph type="title" idx="4294967295"/>
          </p:nvPr>
        </p:nvSpPr>
        <p:spPr>
          <a:xfrm>
            <a:off x="1095934" y="690282"/>
            <a:ext cx="2281518" cy="515471"/>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uk-UA" sz="3000" b="0" dirty="0">
                <a:solidFill>
                  <a:schemeClr val="lt1"/>
                </a:solidFill>
                <a:highlight>
                  <a:schemeClr val="accent1"/>
                </a:highlight>
              </a:rPr>
              <a:t>План заходу</a:t>
            </a:r>
            <a:endParaRPr sz="3000" dirty="0">
              <a:solidFill>
                <a:schemeClr val="lt1"/>
              </a:solidFill>
              <a:highlight>
                <a:schemeClr val="accent2"/>
              </a:highlight>
            </a:endParaRPr>
          </a:p>
        </p:txBody>
      </p:sp>
      <p:sp>
        <p:nvSpPr>
          <p:cNvPr id="1015" name="Google Shape;1015;p2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solidFill>
                  <a:schemeClr val="accent2"/>
                </a:solidFill>
              </a:rPr>
              <a:t>5</a:t>
            </a:fld>
            <a:endParaRPr>
              <a:solidFill>
                <a:schemeClr val="accent2"/>
              </a:solidFill>
            </a:endParaRPr>
          </a:p>
        </p:txBody>
      </p:sp>
      <p:sp>
        <p:nvSpPr>
          <p:cNvPr id="2" name="TextBox 1">
            <a:extLst>
              <a:ext uri="{FF2B5EF4-FFF2-40B4-BE49-F238E27FC236}">
                <a16:creationId xmlns:a16="http://schemas.microsoft.com/office/drawing/2014/main" id="{53251534-26C0-4D9B-B09B-A5473AF1E4C4}"/>
              </a:ext>
            </a:extLst>
          </p:cNvPr>
          <p:cNvSpPr txBox="1"/>
          <p:nvPr/>
        </p:nvSpPr>
        <p:spPr>
          <a:xfrm>
            <a:off x="295835" y="1589762"/>
            <a:ext cx="3666565" cy="2554545"/>
          </a:xfrm>
          <a:prstGeom prst="rect">
            <a:avLst/>
          </a:prstGeom>
          <a:solidFill>
            <a:schemeClr val="bg1">
              <a:lumMod val="75000"/>
            </a:schemeClr>
          </a:solidFill>
        </p:spPr>
        <p:txBody>
          <a:bodyPr wrap="square" rtlCol="0">
            <a:spAutoFit/>
          </a:bodyPr>
          <a:lstStyle/>
          <a:p>
            <a:pPr marL="342900" indent="-342900">
              <a:buFont typeface="+mj-lt"/>
              <a:buAutoNum type="arabicPeriod"/>
            </a:pPr>
            <a:r>
              <a:rPr lang="uk-UA" sz="1600" b="1" dirty="0">
                <a:solidFill>
                  <a:srgbClr val="FF3300"/>
                </a:solidFill>
                <a:highlight>
                  <a:srgbClr val="C0C0C0"/>
                </a:highlight>
                <a:latin typeface="Century Gothic" panose="020B0502020202020204" pitchFamily="34" charset="0"/>
              </a:rPr>
              <a:t>Методичні рекомендації МОН України на 2022/2023 навчальний рік</a:t>
            </a:r>
          </a:p>
          <a:p>
            <a:pPr marL="342900" indent="-342900">
              <a:buFont typeface="+mj-lt"/>
              <a:buAutoNum type="arabicPeriod"/>
            </a:pPr>
            <a:endParaRPr lang="uk-UA" sz="1600" b="1" dirty="0">
              <a:solidFill>
                <a:srgbClr val="FF3300"/>
              </a:solidFill>
              <a:highlight>
                <a:srgbClr val="C0C0C0"/>
              </a:highlight>
              <a:latin typeface="Century Gothic" panose="020B0502020202020204" pitchFamily="34" charset="0"/>
            </a:endParaRPr>
          </a:p>
          <a:p>
            <a:pPr marL="342900" indent="-342900">
              <a:buFont typeface="+mj-lt"/>
              <a:buAutoNum type="arabicPeriod"/>
            </a:pPr>
            <a:r>
              <a:rPr lang="uk-UA" sz="1600" b="1" dirty="0">
                <a:solidFill>
                  <a:srgbClr val="FF3300"/>
                </a:solidFill>
                <a:highlight>
                  <a:srgbClr val="C0C0C0"/>
                </a:highlight>
                <a:latin typeface="Century Gothic" panose="020B0502020202020204" pitchFamily="34" charset="0"/>
              </a:rPr>
              <a:t>Деякі питання атестації педагогічних працівників</a:t>
            </a:r>
          </a:p>
          <a:p>
            <a:pPr marL="342900" indent="-342900">
              <a:buFont typeface="+mj-lt"/>
              <a:buAutoNum type="arabicPeriod"/>
            </a:pPr>
            <a:endParaRPr lang="uk-UA" sz="1600" b="1" dirty="0">
              <a:solidFill>
                <a:srgbClr val="FF3300"/>
              </a:solidFill>
              <a:highlight>
                <a:srgbClr val="C0C0C0"/>
              </a:highlight>
              <a:latin typeface="Century Gothic" panose="020B0502020202020204" pitchFamily="34" charset="0"/>
            </a:endParaRPr>
          </a:p>
          <a:p>
            <a:pPr marL="342900" indent="-342900">
              <a:buFont typeface="+mj-lt"/>
              <a:buAutoNum type="arabicPeriod"/>
            </a:pPr>
            <a:r>
              <a:rPr lang="ru-RU" sz="1600" b="1" dirty="0" err="1">
                <a:solidFill>
                  <a:srgbClr val="FF3300"/>
                </a:solidFill>
                <a:latin typeface="Century Gothic" panose="020B0502020202020204" pitchFamily="34" charset="0"/>
              </a:rPr>
              <a:t>Оформлення</a:t>
            </a:r>
            <a:r>
              <a:rPr lang="ru-RU" sz="1600" b="1" dirty="0">
                <a:solidFill>
                  <a:srgbClr val="FF3300"/>
                </a:solidFill>
                <a:latin typeface="Century Gothic" panose="020B0502020202020204" pitchFamily="34" charset="0"/>
              </a:rPr>
              <a:t> </a:t>
            </a:r>
            <a:r>
              <a:rPr lang="ru-RU" sz="1600" b="1" dirty="0" err="1">
                <a:solidFill>
                  <a:srgbClr val="FF3300"/>
                </a:solidFill>
                <a:latin typeface="Century Gothic" panose="020B0502020202020204" pitchFamily="34" charset="0"/>
              </a:rPr>
              <a:t>навчальної</a:t>
            </a:r>
            <a:r>
              <a:rPr lang="ru-RU" sz="1600" b="1" dirty="0">
                <a:solidFill>
                  <a:srgbClr val="FF3300"/>
                </a:solidFill>
                <a:latin typeface="Century Gothic" panose="020B0502020202020204" pitchFamily="34" charset="0"/>
              </a:rPr>
              <a:t> програми </a:t>
            </a:r>
            <a:r>
              <a:rPr lang="ru-RU" sz="1600" b="1" dirty="0" err="1">
                <a:solidFill>
                  <a:srgbClr val="FF3300"/>
                </a:solidFill>
                <a:latin typeface="Century Gothic" panose="020B0502020202020204" pitchFamily="34" charset="0"/>
              </a:rPr>
              <a:t>гуртка</a:t>
            </a:r>
            <a:r>
              <a:rPr lang="ru-RU" sz="1600" b="1" dirty="0">
                <a:solidFill>
                  <a:srgbClr val="FF3300"/>
                </a:solidFill>
                <a:latin typeface="Century Gothic" panose="020B0502020202020204" pitchFamily="34" charset="0"/>
              </a:rPr>
              <a:t>  закладу </a:t>
            </a:r>
            <a:r>
              <a:rPr lang="ru-RU" sz="1600" b="1" dirty="0" err="1">
                <a:solidFill>
                  <a:srgbClr val="FF3300"/>
                </a:solidFill>
                <a:latin typeface="Century Gothic" panose="020B0502020202020204" pitchFamily="34" charset="0"/>
              </a:rPr>
              <a:t>освіти</a:t>
            </a:r>
            <a:endParaRPr lang="ru-RU" sz="1600" b="1" dirty="0">
              <a:solidFill>
                <a:srgbClr val="FF3300"/>
              </a:solidFill>
              <a:highlight>
                <a:srgbClr val="C0C0C0"/>
              </a:highlight>
              <a:latin typeface="Century Gothic" panose="020B0502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8" name="Google Shape;348;p13"/>
          <p:cNvGrpSpPr/>
          <p:nvPr/>
        </p:nvGrpSpPr>
        <p:grpSpPr>
          <a:xfrm>
            <a:off x="6399571" y="-27432"/>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3" name="Google Shape;343;p13"/>
          <p:cNvSpPr txBox="1">
            <a:spLocks noGrp="1"/>
          </p:cNvSpPr>
          <p:nvPr>
            <p:ph type="title"/>
          </p:nvPr>
        </p:nvSpPr>
        <p:spPr>
          <a:xfrm>
            <a:off x="365791" y="807550"/>
            <a:ext cx="6380610" cy="294527"/>
          </a:xfrm>
          <a:prstGeom prst="rect">
            <a:avLst/>
          </a:prstGeom>
        </p:spPr>
        <p:txBody>
          <a:bodyPr spcFirstLastPara="1" wrap="square" lIns="0" tIns="0" rIns="0" bIns="0" anchor="t" anchorCtr="0">
            <a:noAutofit/>
          </a:bodyPr>
          <a:lstStyle/>
          <a:p>
            <a:pPr lvl="0"/>
            <a:r>
              <a:rPr lang="ru-RU" sz="2000" b="1" dirty="0"/>
              <a:t>ПРОГНОЗОВАНИЙ РЕЗУЛЬТАТ</a:t>
            </a:r>
            <a:endParaRPr sz="2000" dirty="0">
              <a:solidFill>
                <a:schemeClr val="bg1">
                  <a:lumMod val="50000"/>
                </a:schemeClr>
              </a:solidFill>
            </a:endParaRPr>
          </a:p>
        </p:txBody>
      </p:sp>
      <p:sp>
        <p:nvSpPr>
          <p:cNvPr id="2" name="Текст 1">
            <a:extLst>
              <a:ext uri="{FF2B5EF4-FFF2-40B4-BE49-F238E27FC236}">
                <a16:creationId xmlns:a16="http://schemas.microsoft.com/office/drawing/2014/main" id="{4C42EF52-1F5F-47C5-9994-4DE1FB854DF5}"/>
              </a:ext>
            </a:extLst>
          </p:cNvPr>
          <p:cNvSpPr>
            <a:spLocks noGrp="1"/>
          </p:cNvSpPr>
          <p:nvPr>
            <p:ph type="body" idx="1"/>
          </p:nvPr>
        </p:nvSpPr>
        <p:spPr>
          <a:xfrm>
            <a:off x="0" y="1336126"/>
            <a:ext cx="4912685" cy="3065546"/>
          </a:xfrm>
        </p:spPr>
        <p:txBody>
          <a:bodyPr/>
          <a:lstStyle/>
          <a:p>
            <a:pPr marL="114300" indent="0">
              <a:buNone/>
            </a:pPr>
            <a:r>
              <a:rPr lang="ru-RU" sz="1400" dirty="0"/>
              <a:t>    </a:t>
            </a:r>
            <a:r>
              <a:rPr lang="ru-RU" sz="1600" dirty="0"/>
              <a:t>Передбачає </a:t>
            </a:r>
            <a:r>
              <a:rPr lang="ru-RU" sz="1600" dirty="0" err="1"/>
              <a:t>результати</a:t>
            </a:r>
            <a:r>
              <a:rPr lang="ru-RU" sz="1600" dirty="0"/>
              <a:t> </a:t>
            </a:r>
            <a:r>
              <a:rPr lang="ru-RU" sz="1600" dirty="0" err="1"/>
              <a:t>навчально-виховної</a:t>
            </a:r>
            <a:r>
              <a:rPr lang="ru-RU" sz="1600" dirty="0"/>
              <a:t> </a:t>
            </a:r>
            <a:r>
              <a:rPr lang="ru-RU" sz="1600" dirty="0" err="1"/>
              <a:t>діяльності</a:t>
            </a:r>
            <a:r>
              <a:rPr lang="ru-RU" sz="1600" dirty="0"/>
              <a:t> за </a:t>
            </a:r>
            <a:r>
              <a:rPr lang="ru-RU" sz="1600" dirty="0" err="1"/>
              <a:t>кожен</a:t>
            </a:r>
            <a:r>
              <a:rPr lang="ru-RU" sz="1600" dirty="0"/>
              <a:t> </a:t>
            </a:r>
            <a:r>
              <a:rPr lang="ru-RU" sz="1600" dirty="0" err="1"/>
              <a:t>період</a:t>
            </a:r>
            <a:r>
              <a:rPr lang="ru-RU" sz="1600" dirty="0"/>
              <a:t> </a:t>
            </a:r>
            <a:r>
              <a:rPr lang="ru-RU" sz="1600" dirty="0" err="1"/>
              <a:t>навчання</a:t>
            </a:r>
            <a:r>
              <a:rPr lang="ru-RU" sz="1600" dirty="0"/>
              <a:t> та </a:t>
            </a:r>
            <a:r>
              <a:rPr lang="ru-RU" sz="1600" dirty="0" err="1"/>
              <a:t>має</a:t>
            </a:r>
            <a:r>
              <a:rPr lang="ru-RU" sz="1600" dirty="0"/>
              <a:t> </a:t>
            </a:r>
            <a:r>
              <a:rPr lang="ru-RU" sz="1600" dirty="0" err="1"/>
              <a:t>такі</a:t>
            </a:r>
            <a:r>
              <a:rPr lang="ru-RU" sz="1600" dirty="0"/>
              <a:t> </a:t>
            </a:r>
            <a:r>
              <a:rPr lang="ru-RU" sz="1600" dirty="0" err="1"/>
              <a:t>складові</a:t>
            </a:r>
            <a:r>
              <a:rPr lang="ru-RU" sz="1600" dirty="0"/>
              <a:t>: </a:t>
            </a:r>
            <a:r>
              <a:rPr lang="ru-RU" sz="1600" dirty="0" err="1"/>
              <a:t>вихованці</a:t>
            </a:r>
            <a:r>
              <a:rPr lang="ru-RU" sz="1600" dirty="0"/>
              <a:t> (</a:t>
            </a:r>
            <a:r>
              <a:rPr lang="ru-RU" sz="1600" dirty="0" err="1"/>
              <a:t>учні</a:t>
            </a:r>
            <a:r>
              <a:rPr lang="ru-RU" sz="1600" dirty="0"/>
              <a:t>, </a:t>
            </a:r>
            <a:r>
              <a:rPr lang="ru-RU" sz="1600" dirty="0" err="1"/>
              <a:t>слухачі</a:t>
            </a:r>
            <a:r>
              <a:rPr lang="ru-RU" sz="1600" dirty="0"/>
              <a:t>) </a:t>
            </a:r>
            <a:r>
              <a:rPr lang="ru-RU" sz="1600" dirty="0" err="1"/>
              <a:t>мають</a:t>
            </a:r>
            <a:r>
              <a:rPr lang="ru-RU" sz="1600" dirty="0"/>
              <a:t> знати, </a:t>
            </a:r>
            <a:r>
              <a:rPr lang="ru-RU" sz="1600" dirty="0" err="1"/>
              <a:t>вихованці</a:t>
            </a:r>
            <a:r>
              <a:rPr lang="ru-RU" sz="1600" dirty="0"/>
              <a:t> (</a:t>
            </a:r>
            <a:r>
              <a:rPr lang="ru-RU" sz="1600" dirty="0" err="1"/>
              <a:t>учні</a:t>
            </a:r>
            <a:r>
              <a:rPr lang="ru-RU" sz="1600" dirty="0"/>
              <a:t>, </a:t>
            </a:r>
            <a:r>
              <a:rPr lang="ru-RU" sz="1600" dirty="0" err="1"/>
              <a:t>слухачі</a:t>
            </a:r>
            <a:r>
              <a:rPr lang="ru-RU" sz="1600" dirty="0"/>
              <a:t>) </a:t>
            </a:r>
            <a:r>
              <a:rPr lang="ru-RU" sz="1600" dirty="0" err="1"/>
              <a:t>мають</a:t>
            </a:r>
            <a:r>
              <a:rPr lang="ru-RU" sz="1600" dirty="0"/>
              <a:t> </a:t>
            </a:r>
            <a:r>
              <a:rPr lang="ru-RU" sz="1600" dirty="0" err="1"/>
              <a:t>вміти</a:t>
            </a:r>
            <a:r>
              <a:rPr lang="ru-RU" sz="1600" dirty="0"/>
              <a:t>, </a:t>
            </a:r>
            <a:r>
              <a:rPr lang="ru-RU" sz="1600" dirty="0" err="1"/>
              <a:t>вихованці</a:t>
            </a:r>
            <a:r>
              <a:rPr lang="ru-RU" sz="1600" dirty="0"/>
              <a:t> (</a:t>
            </a:r>
            <a:r>
              <a:rPr lang="ru-RU" sz="1600" dirty="0" err="1"/>
              <a:t>учні</a:t>
            </a:r>
            <a:r>
              <a:rPr lang="ru-RU" sz="1600" dirty="0"/>
              <a:t>, </a:t>
            </a:r>
            <a:r>
              <a:rPr lang="ru-RU" sz="1600" dirty="0" err="1"/>
              <a:t>слухачі</a:t>
            </a:r>
            <a:r>
              <a:rPr lang="ru-RU" sz="1600" dirty="0"/>
              <a:t>) </a:t>
            </a:r>
            <a:r>
              <a:rPr lang="ru-RU" sz="1600" dirty="0" err="1"/>
              <a:t>мають</a:t>
            </a:r>
            <a:r>
              <a:rPr lang="ru-RU" sz="1600" dirty="0"/>
              <a:t> набути </a:t>
            </a:r>
            <a:r>
              <a:rPr lang="ru-RU" sz="1600" dirty="0" err="1"/>
              <a:t>досвід</a:t>
            </a:r>
            <a:r>
              <a:rPr lang="ru-RU" sz="1600" dirty="0"/>
              <a:t>. За </a:t>
            </a:r>
            <a:r>
              <a:rPr lang="ru-RU" sz="1600" dirty="0" err="1"/>
              <a:t>умови</a:t>
            </a:r>
            <a:r>
              <a:rPr lang="ru-RU" sz="1600" dirty="0"/>
              <a:t> </a:t>
            </a:r>
            <a:r>
              <a:rPr lang="ru-RU" sz="1600" dirty="0" err="1"/>
              <a:t>застосування</a:t>
            </a:r>
            <a:r>
              <a:rPr lang="ru-RU" sz="1600" dirty="0"/>
              <a:t> </a:t>
            </a:r>
            <a:r>
              <a:rPr lang="ru-RU" sz="1600" dirty="0" err="1"/>
              <a:t>компетентісного</a:t>
            </a:r>
            <a:r>
              <a:rPr lang="ru-RU" sz="1600" dirty="0"/>
              <a:t> </a:t>
            </a:r>
            <a:r>
              <a:rPr lang="ru-RU" sz="1600" dirty="0" err="1"/>
              <a:t>підходу</a:t>
            </a:r>
            <a:r>
              <a:rPr lang="ru-RU" sz="1600" dirty="0"/>
              <a:t> </a:t>
            </a:r>
            <a:r>
              <a:rPr lang="ru-RU" sz="1600" dirty="0" err="1"/>
              <a:t>складові</a:t>
            </a:r>
            <a:r>
              <a:rPr lang="ru-RU" sz="1600" dirty="0"/>
              <a:t> </a:t>
            </a:r>
            <a:r>
              <a:rPr lang="ru-RU" sz="1600" dirty="0" err="1"/>
              <a:t>прогнозованого</a:t>
            </a:r>
            <a:r>
              <a:rPr lang="ru-RU" sz="1600" dirty="0"/>
              <a:t> результату </a:t>
            </a:r>
            <a:r>
              <a:rPr lang="ru-RU" sz="1600" dirty="0" err="1"/>
              <a:t>будуть</a:t>
            </a:r>
            <a:r>
              <a:rPr lang="ru-RU" sz="1600" dirty="0"/>
              <a:t> </a:t>
            </a:r>
            <a:r>
              <a:rPr lang="ru-RU" sz="1600" dirty="0" err="1"/>
              <a:t>такі</a:t>
            </a:r>
            <a:r>
              <a:rPr lang="ru-RU" sz="1600" dirty="0"/>
              <a:t>: </a:t>
            </a:r>
            <a:r>
              <a:rPr lang="ru-RU" sz="1600" dirty="0" err="1"/>
              <a:t>вихованці</a:t>
            </a:r>
            <a:r>
              <a:rPr lang="ru-RU" sz="1600" dirty="0"/>
              <a:t> (</a:t>
            </a:r>
            <a:r>
              <a:rPr lang="ru-RU" sz="1600" dirty="0" err="1"/>
              <a:t>учні</a:t>
            </a:r>
            <a:r>
              <a:rPr lang="ru-RU" sz="1600" dirty="0"/>
              <a:t>, </a:t>
            </a:r>
            <a:r>
              <a:rPr lang="ru-RU" sz="1600" dirty="0" err="1"/>
              <a:t>слухачі</a:t>
            </a:r>
            <a:r>
              <a:rPr lang="ru-RU" sz="1600" dirty="0"/>
              <a:t>) </a:t>
            </a:r>
            <a:r>
              <a:rPr lang="ru-RU" sz="1600" dirty="0" err="1"/>
              <a:t>мають</a:t>
            </a:r>
            <a:r>
              <a:rPr lang="ru-RU" sz="1600" dirty="0"/>
              <a:t> знати і </a:t>
            </a:r>
            <a:r>
              <a:rPr lang="ru-RU" sz="1600" dirty="0" err="1"/>
              <a:t>розуміти</a:t>
            </a:r>
            <a:r>
              <a:rPr lang="ru-RU" sz="1600" dirty="0"/>
              <a:t>, </a:t>
            </a:r>
            <a:r>
              <a:rPr lang="ru-RU" sz="1600" dirty="0" err="1"/>
              <a:t>вихованці</a:t>
            </a:r>
            <a:r>
              <a:rPr lang="ru-RU" sz="1600" dirty="0"/>
              <a:t> (</a:t>
            </a:r>
            <a:r>
              <a:rPr lang="ru-RU" sz="1600" dirty="0" err="1"/>
              <a:t>учні</a:t>
            </a:r>
            <a:r>
              <a:rPr lang="ru-RU" sz="1600" dirty="0"/>
              <a:t>, </a:t>
            </a:r>
            <a:r>
              <a:rPr lang="ru-RU" sz="1600" dirty="0" err="1"/>
              <a:t>слухачі</a:t>
            </a:r>
            <a:r>
              <a:rPr lang="ru-RU" sz="1600" dirty="0"/>
              <a:t>) </a:t>
            </a:r>
            <a:r>
              <a:rPr lang="ru-RU" sz="1600" dirty="0" err="1"/>
              <a:t>мають</a:t>
            </a:r>
            <a:r>
              <a:rPr lang="ru-RU" sz="1600" dirty="0"/>
              <a:t> </a:t>
            </a:r>
            <a:r>
              <a:rPr lang="ru-RU" sz="1600" dirty="0" err="1"/>
              <a:t>вміти</a:t>
            </a:r>
            <a:r>
              <a:rPr lang="ru-RU" sz="1600" dirty="0"/>
              <a:t> та </a:t>
            </a:r>
            <a:r>
              <a:rPr lang="ru-RU" sz="1600" dirty="0" err="1"/>
              <a:t>застосовувати</a:t>
            </a:r>
            <a:r>
              <a:rPr lang="ru-RU" sz="1600" dirty="0"/>
              <a:t>, у </a:t>
            </a:r>
            <a:r>
              <a:rPr lang="ru-RU" sz="1600" dirty="0" err="1"/>
              <a:t>вихованців</a:t>
            </a:r>
            <a:r>
              <a:rPr lang="ru-RU" sz="1600" dirty="0"/>
              <a:t> (</a:t>
            </a:r>
            <a:r>
              <a:rPr lang="ru-RU" sz="1600" dirty="0" err="1"/>
              <a:t>учнів</a:t>
            </a:r>
            <a:r>
              <a:rPr lang="ru-RU" sz="1600" dirty="0"/>
              <a:t>, </a:t>
            </a:r>
            <a:r>
              <a:rPr lang="ru-RU" sz="1600" dirty="0" err="1"/>
              <a:t>слухачів</a:t>
            </a:r>
            <a:r>
              <a:rPr lang="ru-RU" sz="1600" dirty="0"/>
              <a:t>) </a:t>
            </a:r>
            <a:r>
              <a:rPr lang="ru-RU" sz="1600" dirty="0" err="1"/>
              <a:t>мають</a:t>
            </a:r>
            <a:r>
              <a:rPr lang="ru-RU" sz="1600" dirty="0"/>
              <a:t> бути </a:t>
            </a:r>
            <a:r>
              <a:rPr lang="ru-RU" sz="1600" dirty="0" err="1"/>
              <a:t>сформовані</a:t>
            </a:r>
            <a:r>
              <a:rPr lang="ru-RU" sz="1600" dirty="0"/>
              <a:t> </a:t>
            </a:r>
            <a:r>
              <a:rPr lang="ru-RU" sz="1600" dirty="0" err="1"/>
              <a:t>компетенції</a:t>
            </a:r>
            <a:r>
              <a:rPr lang="ru-RU" sz="1600" dirty="0"/>
              <a:t>. </a:t>
            </a:r>
            <a:endParaRPr lang="ru-RU" sz="1400" dirty="0"/>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50</a:t>
            </a:fld>
            <a:endParaRPr/>
          </a:p>
        </p:txBody>
      </p:sp>
      <p:sp>
        <p:nvSpPr>
          <p:cNvPr id="6" name="TextBox 5">
            <a:extLst>
              <a:ext uri="{FF2B5EF4-FFF2-40B4-BE49-F238E27FC236}">
                <a16:creationId xmlns:a16="http://schemas.microsoft.com/office/drawing/2014/main" id="{19772A41-BF45-477C-8FA1-3B6183558E9D}"/>
              </a:ext>
            </a:extLst>
          </p:cNvPr>
          <p:cNvSpPr txBox="1"/>
          <p:nvPr/>
        </p:nvSpPr>
        <p:spPr>
          <a:xfrm>
            <a:off x="8063885" y="1663936"/>
            <a:ext cx="826706" cy="276999"/>
          </a:xfrm>
          <a:prstGeom prst="rect">
            <a:avLst/>
          </a:prstGeom>
          <a:noFill/>
        </p:spPr>
        <p:txBody>
          <a:bodyPr wrap="square" rtlCol="0">
            <a:spAutoFit/>
          </a:bodyPr>
          <a:lstStyle/>
          <a:p>
            <a:r>
              <a:rPr lang="uk-UA" sz="1200" b="1" dirty="0">
                <a:solidFill>
                  <a:schemeClr val="tx1">
                    <a:lumMod val="60000"/>
                    <a:lumOff val="40000"/>
                  </a:schemeClr>
                </a:solidFill>
              </a:rPr>
              <a:t>ЗРАЗОК</a:t>
            </a:r>
            <a:endParaRPr lang="ru-RU" sz="1200" b="1" dirty="0">
              <a:solidFill>
                <a:schemeClr val="tx1">
                  <a:lumMod val="60000"/>
                  <a:lumOff val="40000"/>
                </a:schemeClr>
              </a:solidFill>
            </a:endParaRPr>
          </a:p>
        </p:txBody>
      </p:sp>
      <p:graphicFrame>
        <p:nvGraphicFramePr>
          <p:cNvPr id="3" name="Таблица 2">
            <a:extLst>
              <a:ext uri="{FF2B5EF4-FFF2-40B4-BE49-F238E27FC236}">
                <a16:creationId xmlns:a16="http://schemas.microsoft.com/office/drawing/2014/main" id="{169A9821-57F5-4D17-A902-F6CD16607BB3}"/>
              </a:ext>
            </a:extLst>
          </p:cNvPr>
          <p:cNvGraphicFramePr>
            <a:graphicFrameLocks noGrp="1"/>
          </p:cNvGraphicFramePr>
          <p:nvPr>
            <p:extLst>
              <p:ext uri="{D42A27DB-BD31-4B8C-83A1-F6EECF244321}">
                <p14:modId xmlns:p14="http://schemas.microsoft.com/office/powerpoint/2010/main" val="169208567"/>
              </p:ext>
            </p:extLst>
          </p:nvPr>
        </p:nvGraphicFramePr>
        <p:xfrm>
          <a:off x="4855359" y="2110624"/>
          <a:ext cx="4136241" cy="2679700"/>
        </p:xfrm>
        <a:graphic>
          <a:graphicData uri="http://schemas.openxmlformats.org/drawingml/2006/table">
            <a:tbl>
              <a:tblPr firstRow="1" firstCol="1" lastRow="1" lastCol="1" bandRow="1" bandCol="1"/>
              <a:tblGrid>
                <a:gridCol w="759332">
                  <a:extLst>
                    <a:ext uri="{9D8B030D-6E8A-4147-A177-3AD203B41FA5}">
                      <a16:colId xmlns:a16="http://schemas.microsoft.com/office/drawing/2014/main" val="4260090612"/>
                    </a:ext>
                  </a:extLst>
                </a:gridCol>
                <a:gridCol w="1963602">
                  <a:extLst>
                    <a:ext uri="{9D8B030D-6E8A-4147-A177-3AD203B41FA5}">
                      <a16:colId xmlns:a16="http://schemas.microsoft.com/office/drawing/2014/main" val="2382303766"/>
                    </a:ext>
                  </a:extLst>
                </a:gridCol>
                <a:gridCol w="1413307">
                  <a:extLst>
                    <a:ext uri="{9D8B030D-6E8A-4147-A177-3AD203B41FA5}">
                      <a16:colId xmlns:a16="http://schemas.microsoft.com/office/drawing/2014/main" val="1823135633"/>
                    </a:ext>
                  </a:extLst>
                </a:gridCol>
              </a:tblGrid>
              <a:tr h="423111">
                <a:tc>
                  <a:txBody>
                    <a:bodyPr/>
                    <a:lstStyle/>
                    <a:p>
                      <a:pPr algn="ctr">
                        <a:spcAft>
                          <a:spcPts val="0"/>
                        </a:spcAft>
                      </a:pPr>
                      <a:r>
                        <a:rPr lang="uk-UA" sz="900">
                          <a:effectLst/>
                          <a:latin typeface="Times New Roman" panose="02020603050405020304" pitchFamily="18" charset="0"/>
                          <a:ea typeface="Calibri" panose="020F0502020204030204" pitchFamily="34" charset="0"/>
                        </a:rPr>
                        <a:t>Назва розділу (теми)</a:t>
                      </a:r>
                      <a:endParaRPr lang="ru-RU" sz="800">
                        <a:effectLst/>
                        <a:latin typeface="Times New Roman" panose="02020603050405020304" pitchFamily="18" charset="0"/>
                        <a:ea typeface="Calibri" panose="020F0502020204030204" pitchFamily="34" charset="0"/>
                      </a:endParaRPr>
                    </a:p>
                  </a:txBody>
                  <a:tcPr marL="45333" marR="45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900">
                          <a:effectLst/>
                          <a:latin typeface="Times New Roman" panose="02020603050405020304" pitchFamily="18" charset="0"/>
                          <a:ea typeface="Calibri" panose="020F0502020204030204" pitchFamily="34" charset="0"/>
                        </a:rPr>
                        <a:t>Вимоги до рівня досягнень вихованців (учнів, слухачів)</a:t>
                      </a:r>
                      <a:endParaRPr lang="ru-RU" sz="800">
                        <a:effectLst/>
                        <a:latin typeface="Times New Roman" panose="02020603050405020304" pitchFamily="18" charset="0"/>
                        <a:ea typeface="Calibri" panose="020F0502020204030204" pitchFamily="34" charset="0"/>
                      </a:endParaRPr>
                    </a:p>
                  </a:txBody>
                  <a:tcPr marL="45333" marR="45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900">
                          <a:effectLst/>
                          <a:latin typeface="Times New Roman" panose="02020603050405020304" pitchFamily="18" charset="0"/>
                          <a:ea typeface="Calibri" panose="020F0502020204030204" pitchFamily="34" charset="0"/>
                        </a:rPr>
                        <a:t>Форма демонстрації досягнень вихованців (учнів, слухачів)</a:t>
                      </a:r>
                      <a:endParaRPr lang="ru-RU" sz="800">
                        <a:effectLst/>
                        <a:latin typeface="Times New Roman" panose="02020603050405020304" pitchFamily="18" charset="0"/>
                        <a:ea typeface="Calibri" panose="020F0502020204030204" pitchFamily="34" charset="0"/>
                      </a:endParaRPr>
                    </a:p>
                  </a:txBody>
                  <a:tcPr marL="45333" marR="45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567205"/>
                  </a:ext>
                </a:extLst>
              </a:tr>
              <a:tr h="2256589">
                <a:tc>
                  <a:txBody>
                    <a:bodyPr/>
                    <a:lstStyle/>
                    <a:p>
                      <a:pPr algn="just">
                        <a:spcAft>
                          <a:spcPts val="0"/>
                        </a:spcAft>
                      </a:pPr>
                      <a:r>
                        <a:rPr lang="uk-UA" sz="900">
                          <a:effectLst/>
                          <a:latin typeface="Times New Roman" panose="02020603050405020304" pitchFamily="18" charset="0"/>
                          <a:ea typeface="Calibri" panose="020F0502020204030204" pitchFamily="34" charset="0"/>
                        </a:rPr>
                        <a:t>Розділ …</a:t>
                      </a:r>
                      <a:endParaRPr lang="ru-RU" sz="800">
                        <a:effectLst/>
                        <a:latin typeface="Times New Roman" panose="02020603050405020304" pitchFamily="18" charset="0"/>
                        <a:ea typeface="Calibri" panose="020F0502020204030204" pitchFamily="34" charset="0"/>
                      </a:endParaRPr>
                    </a:p>
                  </a:txBody>
                  <a:tcPr marL="45333" marR="45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just">
                        <a:spcAft>
                          <a:spcPts val="0"/>
                        </a:spcAft>
                      </a:pPr>
                      <a:r>
                        <a:rPr lang="uk-UA" sz="900" dirty="0">
                          <a:effectLst/>
                          <a:latin typeface="Times New Roman" panose="02020603050405020304" pitchFamily="18" charset="0"/>
                          <a:ea typeface="Calibri" panose="020F0502020204030204" pitchFamily="34" charset="0"/>
                        </a:rPr>
                        <a:t>Вихованці (учні, слухачі) мають знати …;</a:t>
                      </a:r>
                      <a:endParaRPr lang="ru-RU" sz="800" dirty="0">
                        <a:effectLst/>
                        <a:latin typeface="Times New Roman" panose="02020603050405020304" pitchFamily="18" charset="0"/>
                        <a:ea typeface="Calibri" panose="020F0502020204030204" pitchFamily="34" charset="0"/>
                      </a:endParaRPr>
                    </a:p>
                    <a:p>
                      <a:pPr marL="1270" algn="just">
                        <a:spcAft>
                          <a:spcPts val="0"/>
                        </a:spcAft>
                      </a:pPr>
                      <a:r>
                        <a:rPr lang="uk-UA" sz="900" dirty="0">
                          <a:effectLst/>
                          <a:latin typeface="Times New Roman" panose="02020603050405020304" pitchFamily="18" charset="0"/>
                          <a:ea typeface="Calibri" panose="020F0502020204030204" pitchFamily="34" charset="0"/>
                        </a:rPr>
                        <a:t>Вихованці (учні, слухачі) мають вміти …;</a:t>
                      </a:r>
                      <a:endParaRPr lang="ru-RU" sz="800" dirty="0">
                        <a:effectLst/>
                        <a:latin typeface="Times New Roman" panose="02020603050405020304" pitchFamily="18" charset="0"/>
                        <a:ea typeface="Calibri" panose="020F0502020204030204" pitchFamily="34" charset="0"/>
                      </a:endParaRPr>
                    </a:p>
                    <a:p>
                      <a:pPr marL="1270">
                        <a:spcAft>
                          <a:spcPts val="0"/>
                        </a:spcAft>
                      </a:pPr>
                      <a:r>
                        <a:rPr lang="uk-UA" sz="900" dirty="0">
                          <a:effectLst/>
                          <a:latin typeface="Times New Roman" panose="02020603050405020304" pitchFamily="18" charset="0"/>
                          <a:ea typeface="Calibri" panose="020F0502020204030204" pitchFamily="34" charset="0"/>
                        </a:rPr>
                        <a:t>Вихованці (учні, слухачі) мають набути досвід у … </a:t>
                      </a:r>
                      <a:endParaRPr lang="ru-RU" sz="800" dirty="0">
                        <a:effectLst/>
                        <a:latin typeface="Times New Roman" panose="02020603050405020304" pitchFamily="18" charset="0"/>
                        <a:ea typeface="Calibri" panose="020F0502020204030204" pitchFamily="34" charset="0"/>
                      </a:endParaRPr>
                    </a:p>
                    <a:p>
                      <a:pPr marL="1270">
                        <a:spcAft>
                          <a:spcPts val="0"/>
                        </a:spcAft>
                      </a:pPr>
                      <a:r>
                        <a:rPr lang="uk-UA" sz="900" i="1" dirty="0">
                          <a:effectLst/>
                          <a:latin typeface="Times New Roman" panose="02020603050405020304" pitchFamily="18" charset="0"/>
                          <a:ea typeface="Calibri" panose="020F0502020204030204" pitchFamily="34" charset="0"/>
                        </a:rPr>
                        <a:t>або</a:t>
                      </a:r>
                      <a:r>
                        <a:rPr lang="uk-UA" sz="900" dirty="0">
                          <a:effectLst/>
                          <a:latin typeface="Times New Roman" panose="02020603050405020304" pitchFamily="18" charset="0"/>
                          <a:ea typeface="Calibri" panose="020F0502020204030204" pitchFamily="34" charset="0"/>
                        </a:rPr>
                        <a:t> </a:t>
                      </a:r>
                      <a:endParaRPr lang="ru-RU" sz="800" dirty="0">
                        <a:effectLst/>
                        <a:latin typeface="Times New Roman" panose="02020603050405020304" pitchFamily="18" charset="0"/>
                        <a:ea typeface="Calibri" panose="020F0502020204030204" pitchFamily="34" charset="0"/>
                      </a:endParaRPr>
                    </a:p>
                    <a:p>
                      <a:pPr marL="1270" algn="just">
                        <a:spcAft>
                          <a:spcPts val="0"/>
                        </a:spcAft>
                      </a:pPr>
                      <a:r>
                        <a:rPr lang="uk-UA" sz="900" dirty="0">
                          <a:effectLst/>
                          <a:latin typeface="Times New Roman" panose="02020603050405020304" pitchFamily="18" charset="0"/>
                          <a:ea typeface="Calibri" panose="020F0502020204030204" pitchFamily="34" charset="0"/>
                        </a:rPr>
                        <a:t>Вихованці (учні, слухачі) мають знати і розуміти …;</a:t>
                      </a:r>
                      <a:endParaRPr lang="ru-RU" sz="800" dirty="0">
                        <a:effectLst/>
                        <a:latin typeface="Times New Roman" panose="02020603050405020304" pitchFamily="18" charset="0"/>
                        <a:ea typeface="Calibri" panose="020F0502020204030204" pitchFamily="34" charset="0"/>
                      </a:endParaRPr>
                    </a:p>
                    <a:p>
                      <a:pPr marL="1270" algn="just">
                        <a:spcAft>
                          <a:spcPts val="0"/>
                        </a:spcAft>
                      </a:pPr>
                      <a:r>
                        <a:rPr lang="uk-UA" sz="900" dirty="0">
                          <a:effectLst/>
                          <a:latin typeface="Times New Roman" panose="02020603050405020304" pitchFamily="18" charset="0"/>
                          <a:ea typeface="Calibri" panose="020F0502020204030204" pitchFamily="34" charset="0"/>
                        </a:rPr>
                        <a:t>Вихованці (учні, слухачі) мають вміти і застосовувати …;</a:t>
                      </a:r>
                      <a:endParaRPr lang="ru-RU" sz="800" dirty="0">
                        <a:effectLst/>
                        <a:latin typeface="Times New Roman" panose="02020603050405020304" pitchFamily="18" charset="0"/>
                        <a:ea typeface="Calibri" panose="020F0502020204030204" pitchFamily="34" charset="0"/>
                      </a:endParaRPr>
                    </a:p>
                    <a:p>
                      <a:pPr marL="1270">
                        <a:spcAft>
                          <a:spcPts val="0"/>
                        </a:spcAft>
                      </a:pPr>
                      <a:r>
                        <a:rPr lang="uk-UA" sz="900" dirty="0">
                          <a:effectLst/>
                          <a:latin typeface="Times New Roman" panose="02020603050405020304" pitchFamily="18" charset="0"/>
                          <a:ea typeface="Calibri" panose="020F0502020204030204" pitchFamily="34" charset="0"/>
                        </a:rPr>
                        <a:t>У вихованців (учнів, слухачів) мають сформуватися компетентності … (при розробленні навчальної програми із врахуванням  </a:t>
                      </a:r>
                      <a:r>
                        <a:rPr lang="uk-UA" sz="900" dirty="0" err="1">
                          <a:effectLst/>
                          <a:latin typeface="Times New Roman" panose="02020603050405020304" pitchFamily="18" charset="0"/>
                          <a:ea typeface="Calibri" panose="020F0502020204030204" pitchFamily="34" charset="0"/>
                        </a:rPr>
                        <a:t>компетентнісного</a:t>
                      </a:r>
                      <a:r>
                        <a:rPr lang="uk-UA" sz="900" dirty="0">
                          <a:effectLst/>
                          <a:latin typeface="Times New Roman" panose="02020603050405020304" pitchFamily="18" charset="0"/>
                          <a:ea typeface="Calibri" panose="020F0502020204030204" pitchFamily="34" charset="0"/>
                        </a:rPr>
                        <a:t> підходу)</a:t>
                      </a:r>
                      <a:endParaRPr lang="ru-RU" sz="800" dirty="0">
                        <a:effectLst/>
                        <a:latin typeface="Times New Roman" panose="02020603050405020304" pitchFamily="18" charset="0"/>
                        <a:ea typeface="Calibri" panose="020F0502020204030204" pitchFamily="34" charset="0"/>
                      </a:endParaRPr>
                    </a:p>
                  </a:txBody>
                  <a:tcPr marL="45333" marR="45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900" dirty="0">
                          <a:effectLst/>
                          <a:latin typeface="Times New Roman" panose="02020603050405020304" pitchFamily="18" charset="0"/>
                          <a:ea typeface="Calibri" panose="020F0502020204030204" pitchFamily="34" charset="0"/>
                        </a:rPr>
                        <a:t>Творча робота, портфоліо, презентація, захист проекту; </a:t>
                      </a:r>
                      <a:endParaRPr lang="ru-RU" sz="800" dirty="0">
                        <a:effectLst/>
                        <a:latin typeface="Times New Roman" panose="02020603050405020304" pitchFamily="18" charset="0"/>
                        <a:ea typeface="Calibri" panose="020F0502020204030204" pitchFamily="34" charset="0"/>
                      </a:endParaRPr>
                    </a:p>
                    <a:p>
                      <a:pPr>
                        <a:spcAft>
                          <a:spcPts val="0"/>
                        </a:spcAft>
                      </a:pPr>
                      <a:r>
                        <a:rPr lang="uk-UA" sz="900" dirty="0">
                          <a:effectLst/>
                          <a:latin typeface="Times New Roman" panose="02020603050405020304" pitchFamily="18" charset="0"/>
                          <a:ea typeface="Calibri" panose="020F0502020204030204" pitchFamily="34" charset="0"/>
                        </a:rPr>
                        <a:t>виріб, макет, модель; концертний виступ; участь у виставках, фестивалях, конкурсах, змаганнях, походах тощо;</a:t>
                      </a:r>
                      <a:endParaRPr lang="ru-RU" sz="800" dirty="0">
                        <a:effectLst/>
                        <a:latin typeface="Times New Roman" panose="02020603050405020304" pitchFamily="18" charset="0"/>
                        <a:ea typeface="Calibri" panose="020F0502020204030204" pitchFamily="34" charset="0"/>
                      </a:endParaRPr>
                    </a:p>
                    <a:p>
                      <a:pPr>
                        <a:spcAft>
                          <a:spcPts val="0"/>
                        </a:spcAft>
                      </a:pPr>
                      <a:r>
                        <a:rPr lang="uk-UA" sz="900" dirty="0">
                          <a:effectLst/>
                          <a:latin typeface="Times New Roman" panose="02020603050405020304" pitchFamily="18" charset="0"/>
                          <a:ea typeface="Calibri" panose="020F0502020204030204" pitchFamily="34" charset="0"/>
                        </a:rPr>
                        <a:t>присвоєння відповідних спортивних розрядів (звань).</a:t>
                      </a:r>
                      <a:endParaRPr lang="ru-RU" sz="800" dirty="0">
                        <a:effectLst/>
                        <a:latin typeface="Times New Roman" panose="02020603050405020304" pitchFamily="18" charset="0"/>
                        <a:ea typeface="Calibri" panose="020F0502020204030204" pitchFamily="34" charset="0"/>
                      </a:endParaRPr>
                    </a:p>
                  </a:txBody>
                  <a:tcPr marL="45333" marR="45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32939"/>
                  </a:ext>
                </a:extLst>
              </a:tr>
            </a:tbl>
          </a:graphicData>
        </a:graphic>
      </p:graphicFrame>
    </p:spTree>
    <p:extLst>
      <p:ext uri="{BB962C8B-B14F-4D97-AF65-F5344CB8AC3E}">
        <p14:creationId xmlns:p14="http://schemas.microsoft.com/office/powerpoint/2010/main" val="173687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8" name="Google Shape;348;p13"/>
          <p:cNvGrpSpPr/>
          <p:nvPr/>
        </p:nvGrpSpPr>
        <p:grpSpPr>
          <a:xfrm>
            <a:off x="6399571" y="-27432"/>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Текст 1">
            <a:extLst>
              <a:ext uri="{FF2B5EF4-FFF2-40B4-BE49-F238E27FC236}">
                <a16:creationId xmlns:a16="http://schemas.microsoft.com/office/drawing/2014/main" id="{4C42EF52-1F5F-47C5-9994-4DE1FB854DF5}"/>
              </a:ext>
            </a:extLst>
          </p:cNvPr>
          <p:cNvSpPr>
            <a:spLocks noGrp="1"/>
          </p:cNvSpPr>
          <p:nvPr>
            <p:ph type="body" idx="1"/>
          </p:nvPr>
        </p:nvSpPr>
        <p:spPr/>
        <p:txBody>
          <a:bodyPr/>
          <a:lstStyle/>
          <a:p>
            <a:pPr marL="114300" indent="0">
              <a:buNone/>
            </a:pPr>
            <a:r>
              <a:rPr lang="ru-RU" sz="1400" dirty="0"/>
              <a:t>    </a:t>
            </a:r>
          </a:p>
        </p:txBody>
      </p:sp>
      <p:sp>
        <p:nvSpPr>
          <p:cNvPr id="11" name="Текст 10">
            <a:extLst>
              <a:ext uri="{FF2B5EF4-FFF2-40B4-BE49-F238E27FC236}">
                <a16:creationId xmlns:a16="http://schemas.microsoft.com/office/drawing/2014/main" id="{91CA2750-52EF-43C4-B964-30BF3D80FA1E}"/>
              </a:ext>
            </a:extLst>
          </p:cNvPr>
          <p:cNvSpPr>
            <a:spLocks noGrp="1"/>
          </p:cNvSpPr>
          <p:nvPr>
            <p:ph type="body" idx="2"/>
          </p:nvPr>
        </p:nvSpPr>
        <p:spPr>
          <a:xfrm>
            <a:off x="3403387" y="1101845"/>
            <a:ext cx="2889144" cy="3813428"/>
          </a:xfrm>
        </p:spPr>
        <p:txBody>
          <a:bodyPr/>
          <a:lstStyle/>
          <a:p>
            <a:pPr marL="127000" indent="0">
              <a:buNone/>
            </a:pPr>
            <a:r>
              <a:rPr lang="ru-RU" b="1" dirty="0">
                <a:solidFill>
                  <a:srgbClr val="0070C0"/>
                </a:solidFill>
              </a:rPr>
              <a:t>ЛІТЕРАТУРА.</a:t>
            </a:r>
            <a:r>
              <a:rPr lang="ru-RU" dirty="0"/>
              <a:t> </a:t>
            </a:r>
            <a:r>
              <a:rPr lang="ru-RU" sz="1400" dirty="0"/>
              <a:t>До </a:t>
            </a:r>
            <a:r>
              <a:rPr lang="ru-RU" sz="1400" dirty="0" err="1"/>
              <a:t>навчальної</a:t>
            </a:r>
            <a:r>
              <a:rPr lang="ru-RU" sz="1400" dirty="0"/>
              <a:t> програми </a:t>
            </a:r>
            <a:r>
              <a:rPr lang="ru-RU" sz="1400" dirty="0" err="1"/>
              <a:t>може</a:t>
            </a:r>
            <a:r>
              <a:rPr lang="ru-RU" sz="1400" dirty="0"/>
              <a:t> </a:t>
            </a:r>
            <a:r>
              <a:rPr lang="ru-RU" sz="1400" dirty="0" err="1"/>
              <a:t>додаватися</a:t>
            </a:r>
            <a:r>
              <a:rPr lang="ru-RU" sz="1400" dirty="0"/>
              <a:t> </a:t>
            </a:r>
            <a:r>
              <a:rPr lang="ru-RU" sz="1400" dirty="0" err="1"/>
              <a:t>кілька</a:t>
            </a:r>
            <a:r>
              <a:rPr lang="ru-RU" sz="1400" dirty="0"/>
              <a:t> </a:t>
            </a:r>
            <a:r>
              <a:rPr lang="ru-RU" sz="1400" dirty="0" err="1"/>
              <a:t>списків</a:t>
            </a:r>
            <a:r>
              <a:rPr lang="ru-RU" sz="1400" dirty="0"/>
              <a:t> літератури: </a:t>
            </a:r>
          </a:p>
          <a:p>
            <a:pPr>
              <a:buFont typeface="Wingdings" panose="05000000000000000000" pitchFamily="2" charset="2"/>
              <a:buChar char="§"/>
            </a:pPr>
            <a:r>
              <a:rPr lang="ru-RU" sz="1400" dirty="0" err="1"/>
              <a:t>використана</a:t>
            </a:r>
            <a:r>
              <a:rPr lang="ru-RU" sz="1400" dirty="0"/>
              <a:t> при </a:t>
            </a:r>
            <a:r>
              <a:rPr lang="ru-RU" sz="1400" dirty="0" err="1"/>
              <a:t>розробці</a:t>
            </a:r>
            <a:r>
              <a:rPr lang="ru-RU" sz="1400" dirty="0"/>
              <a:t> </a:t>
            </a:r>
            <a:r>
              <a:rPr lang="ru-RU" sz="1400" dirty="0" err="1"/>
              <a:t>навчальної</a:t>
            </a:r>
            <a:r>
              <a:rPr lang="ru-RU" sz="1400" dirty="0"/>
              <a:t> програми; </a:t>
            </a:r>
          </a:p>
          <a:p>
            <a:pPr>
              <a:buFont typeface="Wingdings" panose="05000000000000000000" pitchFamily="2" charset="2"/>
              <a:buChar char="§"/>
            </a:pPr>
            <a:r>
              <a:rPr lang="ru-RU" sz="1400" dirty="0"/>
              <a:t>рекомендована </a:t>
            </a:r>
            <a:r>
              <a:rPr lang="ru-RU" sz="1400" i="1" dirty="0"/>
              <a:t>для </a:t>
            </a:r>
            <a:r>
              <a:rPr lang="ru-RU" sz="1400" i="1" dirty="0" err="1"/>
              <a:t>педагогів</a:t>
            </a:r>
            <a:r>
              <a:rPr lang="ru-RU" sz="1400" i="1" dirty="0"/>
              <a:t> </a:t>
            </a:r>
            <a:r>
              <a:rPr lang="ru-RU" sz="1400" dirty="0"/>
              <a:t>(</a:t>
            </a:r>
            <a:r>
              <a:rPr lang="ru-RU" sz="1400" dirty="0" err="1"/>
              <a:t>науково-методичні</a:t>
            </a:r>
            <a:r>
              <a:rPr lang="ru-RU" sz="1400" dirty="0"/>
              <a:t> </a:t>
            </a:r>
            <a:r>
              <a:rPr lang="ru-RU" sz="1400" dirty="0" err="1"/>
              <a:t>видання</a:t>
            </a:r>
            <a:r>
              <a:rPr lang="ru-RU" sz="1400" dirty="0"/>
              <a:t>, </a:t>
            </a:r>
            <a:r>
              <a:rPr lang="ru-RU" sz="1400" dirty="0" err="1"/>
              <a:t>методичні</a:t>
            </a:r>
            <a:r>
              <a:rPr lang="ru-RU" sz="1400" dirty="0"/>
              <a:t> </a:t>
            </a:r>
            <a:r>
              <a:rPr lang="ru-RU" sz="1400" dirty="0" err="1"/>
              <a:t>посібники</a:t>
            </a:r>
            <a:r>
              <a:rPr lang="ru-RU" sz="1400" dirty="0"/>
              <a:t>, </a:t>
            </a:r>
            <a:r>
              <a:rPr lang="ru-RU" sz="1400" dirty="0" err="1"/>
              <a:t>методичні</a:t>
            </a:r>
            <a:r>
              <a:rPr lang="ru-RU" sz="1400" dirty="0"/>
              <a:t> </a:t>
            </a:r>
            <a:r>
              <a:rPr lang="ru-RU" sz="1400" dirty="0" err="1"/>
              <a:t>рекомендації</a:t>
            </a:r>
            <a:r>
              <a:rPr lang="ru-RU" sz="1400" dirty="0"/>
              <a:t>), </a:t>
            </a:r>
          </a:p>
          <a:p>
            <a:pPr>
              <a:buFont typeface="Wingdings" panose="05000000000000000000" pitchFamily="2" charset="2"/>
              <a:buChar char="§"/>
            </a:pPr>
            <a:r>
              <a:rPr lang="ru-RU" sz="1400" i="1" dirty="0"/>
              <a:t>для </a:t>
            </a:r>
            <a:r>
              <a:rPr lang="ru-RU" sz="1400" i="1" dirty="0" err="1"/>
              <a:t>вихованців</a:t>
            </a:r>
            <a:r>
              <a:rPr lang="ru-RU" sz="1400" i="1" dirty="0"/>
              <a:t> </a:t>
            </a:r>
            <a:r>
              <a:rPr lang="ru-RU" sz="1400" dirty="0"/>
              <a:t>(</a:t>
            </a:r>
            <a:r>
              <a:rPr lang="ru-RU" sz="1400" dirty="0" err="1"/>
              <a:t>науково-популярні</a:t>
            </a:r>
            <a:r>
              <a:rPr lang="ru-RU" sz="1400" dirty="0"/>
              <a:t>, </a:t>
            </a:r>
            <a:r>
              <a:rPr lang="ru-RU" sz="1400" dirty="0" err="1"/>
              <a:t>довідкові</a:t>
            </a:r>
            <a:r>
              <a:rPr lang="ru-RU" sz="1400" dirty="0"/>
              <a:t> </a:t>
            </a:r>
            <a:r>
              <a:rPr lang="ru-RU" sz="1400" dirty="0" err="1"/>
              <a:t>видання</a:t>
            </a:r>
            <a:r>
              <a:rPr lang="ru-RU" sz="1400" dirty="0"/>
              <a:t>, </a:t>
            </a:r>
            <a:r>
              <a:rPr lang="ru-RU" sz="1400" dirty="0" err="1"/>
              <a:t>навчальні</a:t>
            </a:r>
            <a:r>
              <a:rPr lang="ru-RU" sz="1400" dirty="0"/>
              <a:t> </a:t>
            </a:r>
            <a:r>
              <a:rPr lang="ru-RU" sz="1400" dirty="0" err="1"/>
              <a:t>посібники</a:t>
            </a:r>
            <a:r>
              <a:rPr lang="ru-RU" sz="1400" dirty="0"/>
              <a:t>, </a:t>
            </a:r>
            <a:r>
              <a:rPr lang="ru-RU" sz="1400" dirty="0" err="1"/>
              <a:t>практикуми</a:t>
            </a:r>
            <a:r>
              <a:rPr lang="ru-RU" sz="1400" dirty="0"/>
              <a:t> </a:t>
            </a:r>
            <a:r>
              <a:rPr lang="ru-RU" sz="1400" dirty="0" err="1"/>
              <a:t>тощо</a:t>
            </a:r>
            <a:r>
              <a:rPr lang="ru-RU" sz="1400" dirty="0"/>
              <a:t>). </a:t>
            </a:r>
          </a:p>
        </p:txBody>
      </p:sp>
      <p:sp>
        <p:nvSpPr>
          <p:cNvPr id="12" name="Текст 11">
            <a:extLst>
              <a:ext uri="{FF2B5EF4-FFF2-40B4-BE49-F238E27FC236}">
                <a16:creationId xmlns:a16="http://schemas.microsoft.com/office/drawing/2014/main" id="{DF482DBA-F9DF-4A1A-B45D-85A0666401CB}"/>
              </a:ext>
            </a:extLst>
          </p:cNvPr>
          <p:cNvSpPr>
            <a:spLocks noGrp="1"/>
          </p:cNvSpPr>
          <p:nvPr>
            <p:ph type="body" idx="3"/>
          </p:nvPr>
        </p:nvSpPr>
        <p:spPr>
          <a:xfrm>
            <a:off x="288409" y="403912"/>
            <a:ext cx="2912802" cy="4599075"/>
          </a:xfrm>
        </p:spPr>
        <p:txBody>
          <a:bodyPr/>
          <a:lstStyle/>
          <a:p>
            <a:pPr marL="127000" indent="0">
              <a:buNone/>
            </a:pPr>
            <a:r>
              <a:rPr lang="ru-RU" b="1" dirty="0">
                <a:solidFill>
                  <a:srgbClr val="0070C0"/>
                </a:solidFill>
              </a:rPr>
              <a:t>ОРІЄНТОВНИЙ ПЕРЕЛІК ОБЛАДНАННЯ </a:t>
            </a:r>
            <a:r>
              <a:rPr lang="ru-RU" sz="1400" dirty="0">
                <a:solidFill>
                  <a:srgbClr val="0070C0"/>
                </a:solidFill>
              </a:rPr>
              <a:t>(за потребою)</a:t>
            </a:r>
            <a:r>
              <a:rPr lang="ru-RU" b="1" dirty="0">
                <a:solidFill>
                  <a:srgbClr val="0070C0"/>
                </a:solidFill>
              </a:rPr>
              <a:t> </a:t>
            </a:r>
            <a:r>
              <a:rPr lang="ru-RU" sz="1400" dirty="0" err="1"/>
              <a:t>формується</a:t>
            </a:r>
            <a:r>
              <a:rPr lang="ru-RU" sz="1400" dirty="0"/>
              <a:t> </a:t>
            </a:r>
            <a:r>
              <a:rPr lang="ru-RU" sz="1400" dirty="0" err="1"/>
              <a:t>відповідно</a:t>
            </a:r>
            <a:r>
              <a:rPr lang="ru-RU" sz="1400" dirty="0"/>
              <a:t> до </a:t>
            </a:r>
            <a:r>
              <a:rPr lang="ru-RU" sz="1400" dirty="0" err="1"/>
              <a:t>Типових</a:t>
            </a:r>
            <a:r>
              <a:rPr lang="ru-RU" sz="1400" dirty="0"/>
              <a:t> </a:t>
            </a:r>
            <a:r>
              <a:rPr lang="ru-RU" sz="1400" dirty="0" err="1"/>
              <a:t>переліків</a:t>
            </a:r>
            <a:r>
              <a:rPr lang="ru-RU" sz="1400" dirty="0"/>
              <a:t> </a:t>
            </a:r>
            <a:r>
              <a:rPr lang="ru-RU" sz="1400" dirty="0" err="1"/>
              <a:t>навчально-наочних</a:t>
            </a:r>
            <a:r>
              <a:rPr lang="ru-RU" sz="1400" dirty="0"/>
              <a:t> </a:t>
            </a:r>
            <a:r>
              <a:rPr lang="ru-RU" sz="1400" dirty="0" err="1"/>
              <a:t>посібників</a:t>
            </a:r>
            <a:r>
              <a:rPr lang="ru-RU" sz="1400" dirty="0"/>
              <a:t> і </a:t>
            </a:r>
            <a:r>
              <a:rPr lang="ru-RU" sz="1400" dirty="0" err="1"/>
              <a:t>технічних</a:t>
            </a:r>
            <a:r>
              <a:rPr lang="ru-RU" sz="1400" dirty="0"/>
              <a:t> </a:t>
            </a:r>
            <a:r>
              <a:rPr lang="ru-RU" sz="1400" dirty="0" err="1"/>
              <a:t>засобів</a:t>
            </a:r>
            <a:r>
              <a:rPr lang="ru-RU" sz="1400" dirty="0"/>
              <a:t> </a:t>
            </a:r>
            <a:r>
              <a:rPr lang="ru-RU" sz="1400" dirty="0" err="1"/>
              <a:t>навчання</a:t>
            </a:r>
            <a:r>
              <a:rPr lang="ru-RU" sz="1400" dirty="0"/>
              <a:t> для </a:t>
            </a:r>
            <a:r>
              <a:rPr lang="ru-RU" sz="1400" dirty="0" err="1"/>
              <a:t>художньо-естетичних</a:t>
            </a:r>
            <a:r>
              <a:rPr lang="ru-RU" sz="1400" dirty="0"/>
              <a:t>, </a:t>
            </a:r>
            <a:r>
              <a:rPr lang="ru-RU" sz="1400" dirty="0" err="1"/>
              <a:t>еколого-натуралістичних</a:t>
            </a:r>
            <a:r>
              <a:rPr lang="ru-RU" sz="1400" dirty="0"/>
              <a:t>, </a:t>
            </a:r>
            <a:r>
              <a:rPr lang="ru-RU" sz="1400" dirty="0" err="1"/>
              <a:t>туристсько-краєзнавчих</a:t>
            </a:r>
            <a:r>
              <a:rPr lang="ru-RU" sz="1400" dirty="0"/>
              <a:t> і </a:t>
            </a:r>
            <a:r>
              <a:rPr lang="ru-RU" sz="1400" dirty="0" err="1"/>
              <a:t>науково-технічних</a:t>
            </a:r>
            <a:r>
              <a:rPr lang="ru-RU" sz="1400" dirty="0"/>
              <a:t> </a:t>
            </a:r>
            <a:r>
              <a:rPr lang="ru-RU" sz="1400" dirty="0" err="1"/>
              <a:t>позашкільних</a:t>
            </a:r>
            <a:r>
              <a:rPr lang="ru-RU" sz="1400" dirty="0"/>
              <a:t> </a:t>
            </a:r>
            <a:r>
              <a:rPr lang="ru-RU" sz="1400" dirty="0" err="1"/>
              <a:t>навчальних</a:t>
            </a:r>
            <a:r>
              <a:rPr lang="ru-RU" sz="1400" dirty="0"/>
              <a:t> </a:t>
            </a:r>
            <a:r>
              <a:rPr lang="ru-RU" sz="1400" dirty="0" err="1"/>
              <a:t>закладів</a:t>
            </a:r>
            <a:r>
              <a:rPr lang="ru-RU" sz="1400" dirty="0"/>
              <a:t> </a:t>
            </a:r>
            <a:r>
              <a:rPr lang="ru-RU" sz="1400" dirty="0" err="1"/>
              <a:t>системи</a:t>
            </a:r>
            <a:r>
              <a:rPr lang="ru-RU" sz="1400" dirty="0"/>
              <a:t> </a:t>
            </a:r>
            <a:r>
              <a:rPr lang="ru-RU" sz="1400" dirty="0" err="1"/>
              <a:t>Міністерства</a:t>
            </a:r>
            <a:r>
              <a:rPr lang="ru-RU" sz="1400" dirty="0"/>
              <a:t> </a:t>
            </a:r>
            <a:r>
              <a:rPr lang="ru-RU" sz="1400" dirty="0" err="1"/>
              <a:t>освіти</a:t>
            </a:r>
            <a:r>
              <a:rPr lang="ru-RU" sz="1400" dirty="0"/>
              <a:t> і науки </a:t>
            </a:r>
            <a:r>
              <a:rPr lang="ru-RU" sz="1400" dirty="0" err="1"/>
              <a:t>України</a:t>
            </a:r>
            <a:r>
              <a:rPr lang="ru-RU" sz="1400" dirty="0"/>
              <a:t>, та </a:t>
            </a:r>
            <a:r>
              <a:rPr lang="ru-RU" sz="1400" dirty="0" err="1"/>
              <a:t>містить</a:t>
            </a:r>
            <a:r>
              <a:rPr lang="ru-RU" sz="1400" dirty="0"/>
              <a:t> </a:t>
            </a:r>
            <a:r>
              <a:rPr lang="ru-RU" sz="1400" dirty="0" err="1"/>
              <a:t>інформацію</a:t>
            </a:r>
            <a:r>
              <a:rPr lang="ru-RU" sz="1400" dirty="0"/>
              <a:t> про </a:t>
            </a:r>
            <a:r>
              <a:rPr lang="ru-RU" sz="1400" dirty="0" err="1"/>
              <a:t>необхідні</a:t>
            </a:r>
            <a:r>
              <a:rPr lang="ru-RU" sz="1400" dirty="0"/>
              <a:t> для </a:t>
            </a:r>
            <a:r>
              <a:rPr lang="ru-RU" sz="1400" dirty="0" err="1"/>
              <a:t>організації</a:t>
            </a:r>
            <a:r>
              <a:rPr lang="ru-RU" sz="1400" dirty="0"/>
              <a:t> </a:t>
            </a:r>
            <a:r>
              <a:rPr lang="ru-RU" sz="1400" dirty="0" err="1"/>
              <a:t>навчально-виховного</a:t>
            </a:r>
            <a:r>
              <a:rPr lang="ru-RU" sz="1400" dirty="0"/>
              <a:t> </a:t>
            </a:r>
            <a:r>
              <a:rPr lang="ru-RU" sz="1400" dirty="0" err="1"/>
              <a:t>процесу</a:t>
            </a:r>
            <a:r>
              <a:rPr lang="ru-RU" sz="1400" dirty="0"/>
              <a:t> </a:t>
            </a:r>
            <a:r>
              <a:rPr lang="ru-RU" sz="1400" dirty="0" err="1"/>
              <a:t>матеріали</a:t>
            </a:r>
            <a:r>
              <a:rPr lang="ru-RU" sz="1400" dirty="0"/>
              <a:t>, </a:t>
            </a:r>
            <a:r>
              <a:rPr lang="ru-RU" sz="1400" dirty="0" err="1"/>
              <a:t>обладнання</a:t>
            </a:r>
            <a:r>
              <a:rPr lang="ru-RU" sz="1400" dirty="0"/>
              <a:t>, </a:t>
            </a:r>
            <a:r>
              <a:rPr lang="ru-RU" sz="1400" dirty="0" err="1"/>
              <a:t>прилади</a:t>
            </a:r>
            <a:r>
              <a:rPr lang="ru-RU" sz="1400" dirty="0"/>
              <a:t>, </a:t>
            </a:r>
            <a:r>
              <a:rPr lang="ru-RU" sz="1400" dirty="0" err="1"/>
              <a:t>інвентар</a:t>
            </a:r>
            <a:r>
              <a:rPr lang="ru-RU" sz="1400" dirty="0"/>
              <a:t>, </a:t>
            </a:r>
            <a:r>
              <a:rPr lang="ru-RU" sz="1400" dirty="0" err="1"/>
              <a:t>електронні</a:t>
            </a:r>
            <a:r>
              <a:rPr lang="ru-RU" sz="1400" dirty="0"/>
              <a:t> </a:t>
            </a:r>
            <a:r>
              <a:rPr lang="ru-RU" sz="1400" dirty="0" err="1"/>
              <a:t>засоби</a:t>
            </a:r>
            <a:r>
              <a:rPr lang="ru-RU" sz="1400" dirty="0"/>
              <a:t> </a:t>
            </a:r>
            <a:r>
              <a:rPr lang="ru-RU" sz="1400" dirty="0" err="1"/>
              <a:t>навчання</a:t>
            </a:r>
            <a:r>
              <a:rPr lang="ru-RU" sz="1400" dirty="0"/>
              <a:t> </a:t>
            </a:r>
            <a:r>
              <a:rPr lang="ru-RU" sz="1400" dirty="0" err="1"/>
              <a:t>тощо</a:t>
            </a:r>
            <a:r>
              <a:rPr lang="ru-RU" sz="1400" dirty="0"/>
              <a:t>.</a:t>
            </a:r>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51</a:t>
            </a:fld>
            <a:endParaRPr/>
          </a:p>
        </p:txBody>
      </p:sp>
      <p:sp>
        <p:nvSpPr>
          <p:cNvPr id="42" name="Текст 10">
            <a:extLst>
              <a:ext uri="{FF2B5EF4-FFF2-40B4-BE49-F238E27FC236}">
                <a16:creationId xmlns:a16="http://schemas.microsoft.com/office/drawing/2014/main" id="{BF5CE560-4A10-4345-863C-3083F7F8F7F1}"/>
              </a:ext>
            </a:extLst>
          </p:cNvPr>
          <p:cNvSpPr txBox="1">
            <a:spLocks/>
          </p:cNvSpPr>
          <p:nvPr/>
        </p:nvSpPr>
        <p:spPr>
          <a:xfrm>
            <a:off x="6422819" y="2060172"/>
            <a:ext cx="2456021" cy="30126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1pPr>
            <a:lvl2pPr marL="914400" marR="0" lvl="1"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2pPr>
            <a:lvl3pPr marL="1371600" marR="0" lvl="2" indent="-330200" algn="l" rtl="0">
              <a:lnSpc>
                <a:spcPct val="110000"/>
              </a:lnSpc>
              <a:spcBef>
                <a:spcPts val="600"/>
              </a:spcBef>
              <a:spcAft>
                <a:spcPts val="0"/>
              </a:spcAft>
              <a:buClr>
                <a:schemeClr val="accent1"/>
              </a:buClr>
              <a:buSzPts val="1600"/>
              <a:buFont typeface="Barlow Light"/>
              <a:buChar char="▹"/>
              <a:defRPr sz="1600" b="0" i="0" u="none" strike="noStrike" cap="none">
                <a:solidFill>
                  <a:schemeClr val="dk1"/>
                </a:solidFill>
                <a:latin typeface="Barlow Light"/>
                <a:ea typeface="Barlow Light"/>
                <a:cs typeface="Barlow Light"/>
                <a:sym typeface="Barlow Light"/>
              </a:defRPr>
            </a:lvl3pPr>
            <a:lvl4pPr marL="1828800" marR="0" lvl="3"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4pPr>
            <a:lvl5pPr marL="2286000" marR="0" lvl="4"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5pPr>
            <a:lvl6pPr marL="2743200" marR="0" lvl="5"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6pPr>
            <a:lvl7pPr marL="3200400" marR="0" lvl="6"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7pPr>
            <a:lvl8pPr marL="3657600" marR="0" lvl="7"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8pPr>
            <a:lvl9pPr marL="4114800" marR="0" lvl="8" indent="-330200" algn="l" rtl="0">
              <a:lnSpc>
                <a:spcPct val="110000"/>
              </a:lnSpc>
              <a:spcBef>
                <a:spcPts val="600"/>
              </a:spcBef>
              <a:spcAft>
                <a:spcPts val="0"/>
              </a:spcAft>
              <a:buClr>
                <a:schemeClr val="dk1"/>
              </a:buClr>
              <a:buSzPts val="1600"/>
              <a:buFont typeface="Barlow Light"/>
              <a:buChar char="▹"/>
              <a:defRPr sz="1600" b="0" i="0" u="none" strike="noStrike" cap="none">
                <a:solidFill>
                  <a:schemeClr val="dk1"/>
                </a:solidFill>
                <a:latin typeface="Barlow Light"/>
                <a:ea typeface="Barlow Light"/>
                <a:cs typeface="Barlow Light"/>
                <a:sym typeface="Barlow Light"/>
              </a:defRPr>
            </a:lvl9pPr>
          </a:lstStyle>
          <a:p>
            <a:pPr marL="127000" indent="0">
              <a:buNone/>
            </a:pPr>
            <a:r>
              <a:rPr lang="uk-UA" b="1" dirty="0">
                <a:solidFill>
                  <a:srgbClr val="0070C0"/>
                </a:solidFill>
              </a:rPr>
              <a:t>ДОДАТКИ </a:t>
            </a:r>
            <a:r>
              <a:rPr lang="uk-UA" sz="1400" dirty="0">
                <a:solidFill>
                  <a:srgbClr val="0070C0"/>
                </a:solidFill>
              </a:rPr>
              <a:t>(за потребою)</a:t>
            </a:r>
            <a:r>
              <a:rPr lang="uk-UA" i="1" dirty="0"/>
              <a:t> </a:t>
            </a:r>
            <a:r>
              <a:rPr lang="uk-UA" sz="1400" dirty="0"/>
              <a:t>оформляються за бажанням автора навчальної програми та можуть містити дидактичні матеріали, методичні рекомендації, репертуарний перелік, зразки виробів тощо.</a:t>
            </a:r>
            <a:endParaRPr lang="ru-RU" dirty="0"/>
          </a:p>
        </p:txBody>
      </p:sp>
    </p:spTree>
    <p:extLst>
      <p:ext uri="{BB962C8B-B14F-4D97-AF65-F5344CB8AC3E}">
        <p14:creationId xmlns:p14="http://schemas.microsoft.com/office/powerpoint/2010/main" val="242104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87437" y="2063645"/>
            <a:ext cx="4774826" cy="1159800"/>
          </a:xfrm>
          <a:prstGeom prst="rect">
            <a:avLst/>
          </a:prstGeom>
        </p:spPr>
        <p:txBody>
          <a:bodyPr spcFirstLastPara="1" wrap="square" lIns="0" tIns="0" rIns="0" bIns="0" anchor="b" anchorCtr="0">
            <a:noAutofit/>
          </a:bodyPr>
          <a:lstStyle/>
          <a:p>
            <a:pPr lvl="0"/>
            <a:r>
              <a:rPr lang="ru-RU" sz="3200" b="1" dirty="0" err="1">
                <a:effectLst>
                  <a:outerShdw blurRad="38100" dist="38100" dir="2700000" algn="tl">
                    <a:srgbClr val="000000">
                      <a:alpha val="43137"/>
                    </a:srgbClr>
                  </a:outerShdw>
                </a:effectLst>
                <a:hlinkClick r:id="rId3"/>
              </a:rPr>
              <a:t>Методичні</a:t>
            </a:r>
            <a:r>
              <a:rPr lang="ru-RU" sz="3200" b="1" dirty="0">
                <a:effectLst>
                  <a:outerShdw blurRad="38100" dist="38100" dir="2700000" algn="tl">
                    <a:srgbClr val="000000">
                      <a:alpha val="43137"/>
                    </a:srgbClr>
                  </a:outerShdw>
                </a:effectLst>
                <a:hlinkClick r:id="rId3"/>
              </a:rPr>
              <a:t> </a:t>
            </a:r>
            <a:r>
              <a:rPr lang="ru-RU" sz="3200" b="1" dirty="0" err="1">
                <a:effectLst>
                  <a:outerShdw blurRad="38100" dist="38100" dir="2700000" algn="tl">
                    <a:srgbClr val="000000">
                      <a:alpha val="43137"/>
                    </a:srgbClr>
                  </a:outerShdw>
                </a:effectLst>
                <a:hlinkClick r:id="rId3"/>
              </a:rPr>
              <a:t>рекомендації</a:t>
            </a:r>
            <a:r>
              <a:rPr lang="ru-RU" sz="3200" b="1" dirty="0">
                <a:effectLst>
                  <a:outerShdw blurRad="38100" dist="38100" dir="2700000" algn="tl">
                    <a:srgbClr val="000000">
                      <a:alpha val="43137"/>
                    </a:srgbClr>
                  </a:outerShdw>
                </a:effectLst>
                <a:hlinkClick r:id="rId3"/>
              </a:rPr>
              <a:t> МОН </a:t>
            </a:r>
            <a:r>
              <a:rPr lang="ru-RU" sz="3200" b="1" dirty="0" err="1">
                <a:effectLst>
                  <a:outerShdw blurRad="38100" dist="38100" dir="2700000" algn="tl">
                    <a:srgbClr val="000000">
                      <a:alpha val="43137"/>
                    </a:srgbClr>
                  </a:outerShdw>
                </a:effectLst>
                <a:hlinkClick r:id="rId3"/>
              </a:rPr>
              <a:t>України</a:t>
            </a:r>
            <a:r>
              <a:rPr lang="ru-RU" sz="3200" b="1" dirty="0">
                <a:effectLst>
                  <a:outerShdw blurRad="38100" dist="38100" dir="2700000" algn="tl">
                    <a:srgbClr val="000000">
                      <a:alpha val="43137"/>
                    </a:srgbClr>
                  </a:outerShdw>
                </a:effectLst>
                <a:hlinkClick r:id="rId3"/>
              </a:rPr>
              <a:t> на 2022/2023 </a:t>
            </a:r>
            <a:r>
              <a:rPr lang="ru-RU" sz="3200" b="1" dirty="0" err="1">
                <a:effectLst>
                  <a:outerShdw blurRad="38100" dist="38100" dir="2700000" algn="tl">
                    <a:srgbClr val="000000">
                      <a:alpha val="43137"/>
                    </a:srgbClr>
                  </a:outerShdw>
                </a:effectLst>
                <a:hlinkClick r:id="rId3"/>
              </a:rPr>
              <a:t>навчальний</a:t>
            </a:r>
            <a:r>
              <a:rPr lang="ru-RU" sz="3200" b="1" dirty="0">
                <a:effectLst>
                  <a:outerShdw blurRad="38100" dist="38100" dir="2700000" algn="tl">
                    <a:srgbClr val="000000">
                      <a:alpha val="43137"/>
                    </a:srgbClr>
                  </a:outerShdw>
                </a:effectLst>
                <a:hlinkClick r:id="rId3"/>
              </a:rPr>
              <a:t> </a:t>
            </a:r>
            <a:r>
              <a:rPr lang="ru-RU" sz="3200" b="1" dirty="0" err="1">
                <a:effectLst>
                  <a:outerShdw blurRad="38100" dist="38100" dir="2700000" algn="tl">
                    <a:srgbClr val="000000">
                      <a:alpha val="43137"/>
                    </a:srgbClr>
                  </a:outerShdw>
                </a:effectLst>
                <a:hlinkClick r:id="rId3"/>
              </a:rPr>
              <a:t>рік</a:t>
            </a:r>
            <a:endParaRPr lang="ru-RU" sz="3200" b="1" dirty="0">
              <a:effectLst>
                <a:outerShdw blurRad="38100" dist="38100" dir="2700000" algn="tl">
                  <a:srgbClr val="000000">
                    <a:alpha val="43137"/>
                  </a:srgbClr>
                </a:outerShdw>
              </a:effectLst>
            </a:endParaRPr>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3600" b="1" dirty="0">
                <a:solidFill>
                  <a:schemeClr val="lt1"/>
                </a:solidFill>
                <a:latin typeface="Barlow"/>
                <a:ea typeface="Barlow"/>
                <a:cs typeface="Barlow"/>
                <a:sym typeface="Barlow"/>
              </a:rPr>
              <a:t>1</a:t>
            </a:r>
            <a:endParaRPr sz="3600" b="1" dirty="0">
              <a:solidFill>
                <a:schemeClr val="lt1"/>
              </a:solidFill>
              <a:latin typeface="Barlow"/>
              <a:ea typeface="Barlow"/>
              <a:cs typeface="Barlow"/>
              <a:sym typeface="Barlow"/>
            </a:endParaRPr>
          </a:p>
        </p:txBody>
      </p:sp>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29F92-4CFB-4D43-82E0-0786B88F0E41}"/>
              </a:ext>
            </a:extLst>
          </p:cNvPr>
          <p:cNvSpPr>
            <a:spLocks noGrp="1"/>
          </p:cNvSpPr>
          <p:nvPr>
            <p:ph type="title"/>
          </p:nvPr>
        </p:nvSpPr>
        <p:spPr>
          <a:xfrm>
            <a:off x="380999" y="139436"/>
            <a:ext cx="8382001" cy="783929"/>
          </a:xfrm>
        </p:spPr>
        <p:txBody>
          <a:bodyPr/>
          <a:lstStyle/>
          <a:p>
            <a:r>
              <a:rPr lang="uk-UA" sz="2800" b="1" dirty="0"/>
              <a:t>У 2022/2023 навчальному році пріоритетними є такі напрями освітньої діяльності</a:t>
            </a:r>
            <a:endParaRPr lang="ru-RU" sz="2800" b="1" dirty="0"/>
          </a:p>
        </p:txBody>
      </p:sp>
      <p:sp>
        <p:nvSpPr>
          <p:cNvPr id="3" name="Текст 2">
            <a:extLst>
              <a:ext uri="{FF2B5EF4-FFF2-40B4-BE49-F238E27FC236}">
                <a16:creationId xmlns:a16="http://schemas.microsoft.com/office/drawing/2014/main" id="{3962A315-A41F-445C-8702-0D670C004188}"/>
              </a:ext>
            </a:extLst>
          </p:cNvPr>
          <p:cNvSpPr>
            <a:spLocks noGrp="1"/>
          </p:cNvSpPr>
          <p:nvPr>
            <p:ph type="body" idx="1"/>
          </p:nvPr>
        </p:nvSpPr>
        <p:spPr>
          <a:xfrm>
            <a:off x="206187" y="669990"/>
            <a:ext cx="8776448" cy="4334074"/>
          </a:xfrm>
        </p:spPr>
        <p:txBody>
          <a:bodyPr/>
          <a:lstStyle/>
          <a:p>
            <a:r>
              <a:rPr lang="uk-UA" sz="1800" dirty="0"/>
              <a:t>Продовження реформи загальної середньої освіти відповідно до Концепції «Нова українська школа»;</a:t>
            </a:r>
          </a:p>
          <a:p>
            <a:r>
              <a:rPr lang="uk-UA" sz="1800" dirty="0"/>
              <a:t>Впровадження у 5 класах нового Державного стандарту базової середньої освіти;</a:t>
            </a:r>
          </a:p>
          <a:p>
            <a:r>
              <a:rPr lang="uk-UA" sz="1800" dirty="0"/>
              <a:t>Організація освітнього процесу після вимушеного переривання його звичного перебігу, викликаного спочатку тривалими карантинами, потім – військовою агресією </a:t>
            </a:r>
            <a:r>
              <a:rPr lang="uk-UA" sz="1800" dirty="0" err="1"/>
              <a:t>рф</a:t>
            </a:r>
            <a:r>
              <a:rPr lang="uk-UA" sz="1800" dirty="0"/>
              <a:t> на території нашої держави;</a:t>
            </a:r>
          </a:p>
          <a:p>
            <a:r>
              <a:rPr lang="uk-UA" sz="1800" dirty="0"/>
              <a:t>Посилення національно-патріотичного виховання, формування громадянської позиції, просвіта з питань особистої безпеки;</a:t>
            </a:r>
          </a:p>
          <a:p>
            <a:r>
              <a:rPr lang="uk-UA" sz="1800" dirty="0"/>
              <a:t>Організація навчальної діяльності здобувачів освіти та способів побудови зворотного зв’язку в умовах очної, дистанційної, змішаної форм навчання;</a:t>
            </a:r>
          </a:p>
          <a:p>
            <a:r>
              <a:rPr lang="uk-UA" sz="1800" dirty="0"/>
              <a:t>Психологічні аспекти організації освітнього процесу в умовах воєнного/післявоєнного стану.</a:t>
            </a:r>
            <a:endParaRPr lang="ru-RU" sz="1800" dirty="0"/>
          </a:p>
        </p:txBody>
      </p:sp>
      <p:sp>
        <p:nvSpPr>
          <p:cNvPr id="4" name="Номер слайда 3">
            <a:extLst>
              <a:ext uri="{FF2B5EF4-FFF2-40B4-BE49-F238E27FC236}">
                <a16:creationId xmlns:a16="http://schemas.microsoft.com/office/drawing/2014/main" id="{29EA0EE0-AC26-4702-B07C-6BEB960143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97531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3FE5CB-9D5B-43C5-A338-FCD097B00D89}"/>
              </a:ext>
            </a:extLst>
          </p:cNvPr>
          <p:cNvSpPr>
            <a:spLocks noGrp="1"/>
          </p:cNvSpPr>
          <p:nvPr>
            <p:ph type="title"/>
          </p:nvPr>
        </p:nvSpPr>
        <p:spPr>
          <a:xfrm>
            <a:off x="286870" y="202189"/>
            <a:ext cx="8749554" cy="1082700"/>
          </a:xfrm>
        </p:spPr>
        <p:txBody>
          <a:bodyPr/>
          <a:lstStyle/>
          <a:p>
            <a:r>
              <a:rPr lang="uk-UA" sz="1800" b="1" i="1" dirty="0"/>
              <a:t>РЕКОМЕНДУЄМО </a:t>
            </a:r>
            <a:r>
              <a:rPr lang="uk-UA" sz="1800" i="1" dirty="0"/>
              <a:t>на початку 2022/2023 </a:t>
            </a:r>
            <a:r>
              <a:rPr lang="uk-UA" sz="1800" i="1" dirty="0" err="1"/>
              <a:t>н.р</a:t>
            </a:r>
            <a:r>
              <a:rPr lang="uk-UA" sz="1800" i="1" dirty="0"/>
              <a:t>. виявити рівень опанування учнями навчального матеріалу, яким вони оволодівали в умовах воєнного часу самостійно або із використанням технологій дистанційного навчання, визначити необхідність організації традиційного повторення вивченого матеріалу за минулий рік, запровадити «коригуюче навчання»</a:t>
            </a:r>
            <a:endParaRPr lang="ru-RU" sz="1800" b="1" i="1" dirty="0"/>
          </a:p>
        </p:txBody>
      </p:sp>
      <p:sp>
        <p:nvSpPr>
          <p:cNvPr id="3" name="Текст 2">
            <a:extLst>
              <a:ext uri="{FF2B5EF4-FFF2-40B4-BE49-F238E27FC236}">
                <a16:creationId xmlns:a16="http://schemas.microsoft.com/office/drawing/2014/main" id="{88AA4950-50D8-4A33-A3E4-DB1090242883}"/>
              </a:ext>
            </a:extLst>
          </p:cNvPr>
          <p:cNvSpPr>
            <a:spLocks noGrp="1"/>
          </p:cNvSpPr>
          <p:nvPr>
            <p:ph type="body" idx="1"/>
          </p:nvPr>
        </p:nvSpPr>
        <p:spPr>
          <a:xfrm>
            <a:off x="170330" y="1420086"/>
            <a:ext cx="2563500" cy="3062267"/>
          </a:xfrm>
        </p:spPr>
        <p:txBody>
          <a:bodyPr/>
          <a:lstStyle/>
          <a:p>
            <a:pPr marL="127000" indent="0">
              <a:buNone/>
            </a:pPr>
            <a:r>
              <a:rPr lang="uk-UA" dirty="0"/>
              <a:t>У календарно-тематичному плануванні на початку навчального року необхідно визначити достатню кількість навчального часу для повторення і проведення діагностування результатів навчання за попередній рік.</a:t>
            </a:r>
            <a:endParaRPr lang="ru-RU" dirty="0"/>
          </a:p>
        </p:txBody>
      </p:sp>
      <p:sp>
        <p:nvSpPr>
          <p:cNvPr id="4" name="Текст 3">
            <a:extLst>
              <a:ext uri="{FF2B5EF4-FFF2-40B4-BE49-F238E27FC236}">
                <a16:creationId xmlns:a16="http://schemas.microsoft.com/office/drawing/2014/main" id="{2C1E41B0-945E-438F-AA25-7E25097C64DC}"/>
              </a:ext>
            </a:extLst>
          </p:cNvPr>
          <p:cNvSpPr>
            <a:spLocks noGrp="1"/>
          </p:cNvSpPr>
          <p:nvPr>
            <p:ph type="body" idx="2"/>
          </p:nvPr>
        </p:nvSpPr>
        <p:spPr>
          <a:xfrm>
            <a:off x="2733830" y="1441678"/>
            <a:ext cx="2247114" cy="3125094"/>
          </a:xfrm>
        </p:spPr>
        <p:txBody>
          <a:bodyPr/>
          <a:lstStyle/>
          <a:p>
            <a:pPr marL="127000" indent="0">
              <a:buNone/>
            </a:pPr>
            <a:r>
              <a:rPr lang="uk-UA" dirty="0"/>
              <a:t>Спосіб діагностування залишкових результатів навчання вчитель обирає самостійно. </a:t>
            </a:r>
            <a:r>
              <a:rPr lang="uk-UA" i="1" dirty="0"/>
              <a:t>Результати діагностування не підлягають обліку і не враховуються під час оцінювання за перший семестр.</a:t>
            </a:r>
            <a:endParaRPr lang="ru-RU" i="1" dirty="0"/>
          </a:p>
        </p:txBody>
      </p:sp>
      <p:sp>
        <p:nvSpPr>
          <p:cNvPr id="5" name="Текст 4">
            <a:extLst>
              <a:ext uri="{FF2B5EF4-FFF2-40B4-BE49-F238E27FC236}">
                <a16:creationId xmlns:a16="http://schemas.microsoft.com/office/drawing/2014/main" id="{9AF75145-7A03-40FE-9C09-B6587AE8C28C}"/>
              </a:ext>
            </a:extLst>
          </p:cNvPr>
          <p:cNvSpPr>
            <a:spLocks noGrp="1"/>
          </p:cNvSpPr>
          <p:nvPr>
            <p:ph type="body" idx="3"/>
          </p:nvPr>
        </p:nvSpPr>
        <p:spPr>
          <a:xfrm>
            <a:off x="5160762" y="1441677"/>
            <a:ext cx="3875662" cy="3040675"/>
          </a:xfrm>
        </p:spPr>
        <p:txBody>
          <a:bodyPr/>
          <a:lstStyle/>
          <a:p>
            <a:pPr marL="127000" indent="0">
              <a:buNone/>
            </a:pPr>
            <a:r>
              <a:rPr lang="uk-UA" dirty="0"/>
              <a:t>Залежно від готовності здобувачів освіти оволодівати програмовим матеріалом учитель може розширити тематичний блок «Повторення» і відповідно ущільнити програмовий матеріал або опрацьовувати нові тематичні блоки, але перші </a:t>
            </a:r>
            <a:r>
              <a:rPr lang="uk-UA" dirty="0" err="1"/>
              <a:t>уроки</a:t>
            </a:r>
            <a:r>
              <a:rPr lang="uk-UA" dirty="0"/>
              <a:t>, виділені на опрацювання теми, присвячувати повторенню тих тем попереднього класу, на яких базується вивчення нової теми.</a:t>
            </a:r>
            <a:endParaRPr lang="ru-RU" dirty="0"/>
          </a:p>
        </p:txBody>
      </p:sp>
      <p:sp>
        <p:nvSpPr>
          <p:cNvPr id="6" name="Номер слайда 5">
            <a:extLst>
              <a:ext uri="{FF2B5EF4-FFF2-40B4-BE49-F238E27FC236}">
                <a16:creationId xmlns:a16="http://schemas.microsoft.com/office/drawing/2014/main" id="{DC137903-B338-4025-AE7E-FC81673E81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7" name="TextBox 6">
            <a:extLst>
              <a:ext uri="{FF2B5EF4-FFF2-40B4-BE49-F238E27FC236}">
                <a16:creationId xmlns:a16="http://schemas.microsoft.com/office/drawing/2014/main" id="{E69236BB-E10F-456B-80B7-0166A3FF108D}"/>
              </a:ext>
            </a:extLst>
          </p:cNvPr>
          <p:cNvSpPr txBox="1"/>
          <p:nvPr/>
        </p:nvSpPr>
        <p:spPr>
          <a:xfrm>
            <a:off x="170330" y="4482352"/>
            <a:ext cx="8478695" cy="523220"/>
          </a:xfrm>
          <a:prstGeom prst="rect">
            <a:avLst/>
          </a:prstGeom>
          <a:noFill/>
        </p:spPr>
        <p:txBody>
          <a:bodyPr wrap="square" rtlCol="0">
            <a:spAutoFit/>
          </a:bodyPr>
          <a:lstStyle/>
          <a:p>
            <a:r>
              <a:rPr lang="uk-UA" b="1" dirty="0">
                <a:solidFill>
                  <a:schemeClr val="accent4">
                    <a:lumMod val="50000"/>
                  </a:schemeClr>
                </a:solidFill>
                <a:effectLst>
                  <a:outerShdw blurRad="38100" dist="38100" dir="2700000" algn="tl">
                    <a:srgbClr val="000000">
                      <a:alpha val="43137"/>
                    </a:srgbClr>
                  </a:outerShdw>
                </a:effectLst>
              </a:rPr>
              <a:t>Відтак, </a:t>
            </a:r>
            <a:r>
              <a:rPr lang="uk-UA" b="1" i="1" dirty="0">
                <a:solidFill>
                  <a:schemeClr val="accent4">
                    <a:lumMod val="50000"/>
                  </a:schemeClr>
                </a:solidFill>
                <a:effectLst>
                  <a:outerShdw blurRad="38100" dist="38100" dir="2700000" algn="tl">
                    <a:srgbClr val="000000">
                      <a:alpha val="43137"/>
                    </a:srgbClr>
                  </a:outerShdw>
                </a:effectLst>
              </a:rPr>
              <a:t>календарно-тематичний</a:t>
            </a:r>
            <a:r>
              <a:rPr lang="uk-UA" b="1" dirty="0">
                <a:solidFill>
                  <a:schemeClr val="accent4">
                    <a:lumMod val="50000"/>
                  </a:schemeClr>
                </a:solidFill>
                <a:effectLst>
                  <a:outerShdw blurRad="38100" dist="38100" dir="2700000" algn="tl">
                    <a:srgbClr val="000000">
                      <a:alpha val="43137"/>
                    </a:srgbClr>
                  </a:outerShdw>
                </a:effectLst>
              </a:rPr>
              <a:t> план протягом навчального року може змінюватися залежно від результатів навчального поступу учнів.</a:t>
            </a:r>
            <a:endParaRPr lang="ru-RU"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36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A0B57E8F-BB0C-494D-A6C1-7AFC4011EDC1}"/>
              </a:ext>
            </a:extLst>
          </p:cNvPr>
          <p:cNvSpPr>
            <a:spLocks noGrp="1"/>
          </p:cNvSpPr>
          <p:nvPr>
            <p:ph type="title"/>
          </p:nvPr>
        </p:nvSpPr>
        <p:spPr>
          <a:xfrm>
            <a:off x="777712" y="242784"/>
            <a:ext cx="8328213" cy="1082700"/>
          </a:xfrm>
        </p:spPr>
        <p:txBody>
          <a:bodyPr/>
          <a:lstStyle/>
          <a:p>
            <a:r>
              <a:rPr lang="uk-UA" sz="2800" dirty="0"/>
              <a:t>Тривалість виконання завдань для самопідготовки учнів у </a:t>
            </a:r>
            <a:r>
              <a:rPr lang="uk-UA" sz="2800" dirty="0" err="1"/>
              <a:t>позанавчальний</a:t>
            </a:r>
            <a:r>
              <a:rPr lang="uk-UA" sz="2800" dirty="0"/>
              <a:t> час </a:t>
            </a:r>
            <a:br>
              <a:rPr lang="uk-UA" sz="2800" dirty="0"/>
            </a:br>
            <a:r>
              <a:rPr lang="uk-UA" sz="2800" b="1" dirty="0"/>
              <a:t>не рекомендується більше:</a:t>
            </a:r>
            <a:endParaRPr lang="ru-RU" sz="2800" b="1" dirty="0"/>
          </a:p>
        </p:txBody>
      </p:sp>
      <p:sp>
        <p:nvSpPr>
          <p:cNvPr id="4" name="Номер слайда 3">
            <a:extLst>
              <a:ext uri="{FF2B5EF4-FFF2-40B4-BE49-F238E27FC236}">
                <a16:creationId xmlns:a16="http://schemas.microsoft.com/office/drawing/2014/main" id="{E94D6FA1-7EE8-485D-A582-15DED21430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15" name="Группа 14">
            <a:extLst>
              <a:ext uri="{FF2B5EF4-FFF2-40B4-BE49-F238E27FC236}">
                <a16:creationId xmlns:a16="http://schemas.microsoft.com/office/drawing/2014/main" id="{5C143B2A-9BDE-4AE5-8B34-EF0876249C55}"/>
              </a:ext>
            </a:extLst>
          </p:cNvPr>
          <p:cNvGrpSpPr/>
          <p:nvPr/>
        </p:nvGrpSpPr>
        <p:grpSpPr>
          <a:xfrm>
            <a:off x="1370876" y="1789626"/>
            <a:ext cx="6087759" cy="2041966"/>
            <a:chOff x="1563979" y="1649378"/>
            <a:chExt cx="6087759" cy="2041966"/>
          </a:xfrm>
        </p:grpSpPr>
        <p:sp>
          <p:nvSpPr>
            <p:cNvPr id="16" name="Прямоугольник: скругленные верхние углы 15">
              <a:extLst>
                <a:ext uri="{FF2B5EF4-FFF2-40B4-BE49-F238E27FC236}">
                  <a16:creationId xmlns:a16="http://schemas.microsoft.com/office/drawing/2014/main" id="{BC242248-F600-46D1-BC3B-EA4DAF4A8A93}"/>
                </a:ext>
              </a:extLst>
            </p:cNvPr>
            <p:cNvSpPr/>
            <p:nvPr/>
          </p:nvSpPr>
          <p:spPr>
            <a:xfrm>
              <a:off x="1563979" y="1649378"/>
              <a:ext cx="1779546" cy="1328393"/>
            </a:xfrm>
            <a:prstGeom prst="round2SameRect">
              <a:avLst>
                <a:gd name="adj1" fmla="val 8000"/>
                <a:gd name="adj2" fmla="val 0"/>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Полилиния: фигура 16">
              <a:extLst>
                <a:ext uri="{FF2B5EF4-FFF2-40B4-BE49-F238E27FC236}">
                  <a16:creationId xmlns:a16="http://schemas.microsoft.com/office/drawing/2014/main" id="{AEDCD5E8-2BAF-4BAE-9B03-8D90E0227A05}"/>
                </a:ext>
              </a:extLst>
            </p:cNvPr>
            <p:cNvSpPr/>
            <p:nvPr/>
          </p:nvSpPr>
          <p:spPr>
            <a:xfrm>
              <a:off x="1563979" y="2977772"/>
              <a:ext cx="1779546" cy="571209"/>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7630" tIns="0" rIns="555555" bIns="0" numCol="1" spcCol="1270" anchor="ctr" anchorCtr="0">
              <a:noAutofit/>
            </a:bodyPr>
            <a:lstStyle/>
            <a:p>
              <a:pPr marL="0" lvl="0" indent="0" algn="ctr" defTabSz="1022350">
                <a:lnSpc>
                  <a:spcPct val="90000"/>
                </a:lnSpc>
                <a:spcBef>
                  <a:spcPct val="0"/>
                </a:spcBef>
                <a:spcAft>
                  <a:spcPct val="35000"/>
                </a:spcAft>
                <a:buNone/>
              </a:pPr>
              <a:r>
                <a:rPr lang="uk-UA" sz="2300" kern="1200" dirty="0"/>
                <a:t>3-5 </a:t>
              </a:r>
              <a:r>
                <a:rPr lang="uk-UA" sz="2300" kern="1200" dirty="0" err="1"/>
                <a:t>кл</a:t>
              </a:r>
              <a:endParaRPr lang="ru-RU" sz="2300" kern="1200" dirty="0"/>
            </a:p>
          </p:txBody>
        </p:sp>
        <p:sp>
          <p:nvSpPr>
            <p:cNvPr id="18" name="Овал 17">
              <a:extLst>
                <a:ext uri="{FF2B5EF4-FFF2-40B4-BE49-F238E27FC236}">
                  <a16:creationId xmlns:a16="http://schemas.microsoft.com/office/drawing/2014/main" id="{F7E47BF1-AAAE-4CE4-B50B-CCA767C7D682}"/>
                </a:ext>
              </a:extLst>
            </p:cNvPr>
            <p:cNvSpPr/>
            <p:nvPr/>
          </p:nvSpPr>
          <p:spPr>
            <a:xfrm>
              <a:off x="2867521" y="3068503"/>
              <a:ext cx="622841" cy="622841"/>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Прямоугольник: скругленные верхние углы 18">
              <a:extLst>
                <a:ext uri="{FF2B5EF4-FFF2-40B4-BE49-F238E27FC236}">
                  <a16:creationId xmlns:a16="http://schemas.microsoft.com/office/drawing/2014/main" id="{08BC6357-FD6C-49B5-8952-F3F43BE89BC0}"/>
                </a:ext>
              </a:extLst>
            </p:cNvPr>
            <p:cNvSpPr/>
            <p:nvPr/>
          </p:nvSpPr>
          <p:spPr>
            <a:xfrm>
              <a:off x="3644667" y="1649378"/>
              <a:ext cx="1779546" cy="1328393"/>
            </a:xfrm>
            <a:prstGeom prst="round2SameRect">
              <a:avLst>
                <a:gd name="adj1" fmla="val 8000"/>
                <a:gd name="adj2" fmla="val 0"/>
              </a:avLst>
            </a:prstGeom>
          </p:spPr>
          <p:style>
            <a:lnRef idx="2">
              <a:schemeClr val="accent1">
                <a:shade val="80000"/>
                <a:hueOff val="213575"/>
                <a:satOff val="-17878"/>
                <a:lumOff val="1771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Полилиния: фигура 19">
              <a:extLst>
                <a:ext uri="{FF2B5EF4-FFF2-40B4-BE49-F238E27FC236}">
                  <a16:creationId xmlns:a16="http://schemas.microsoft.com/office/drawing/2014/main" id="{CE03864C-6345-4D19-857B-23F5E20F5ADF}"/>
                </a:ext>
              </a:extLst>
            </p:cNvPr>
            <p:cNvSpPr/>
            <p:nvPr/>
          </p:nvSpPr>
          <p:spPr>
            <a:xfrm>
              <a:off x="3644667" y="2977772"/>
              <a:ext cx="1779546" cy="571209"/>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shade val="80000"/>
                <a:hueOff val="213575"/>
                <a:satOff val="-17878"/>
                <a:lumOff val="17710"/>
                <a:alphaOff val="0"/>
              </a:schemeClr>
            </a:lnRef>
            <a:fillRef idx="1">
              <a:schemeClr val="accent1">
                <a:shade val="80000"/>
                <a:hueOff val="213575"/>
                <a:satOff val="-17878"/>
                <a:lumOff val="17710"/>
                <a:alphaOff val="0"/>
              </a:schemeClr>
            </a:fillRef>
            <a:effectRef idx="0">
              <a:schemeClr val="accent1">
                <a:shade val="80000"/>
                <a:hueOff val="213575"/>
                <a:satOff val="-17878"/>
                <a:lumOff val="17710"/>
                <a:alphaOff val="0"/>
              </a:schemeClr>
            </a:effectRef>
            <a:fontRef idx="minor">
              <a:schemeClr val="lt1"/>
            </a:fontRef>
          </p:style>
          <p:txBody>
            <a:bodyPr spcFirstLastPara="0" vert="horz" wrap="square" lIns="87630" tIns="0" rIns="555555" bIns="0" numCol="1" spcCol="1270" anchor="ctr" anchorCtr="0">
              <a:noAutofit/>
            </a:bodyPr>
            <a:lstStyle/>
            <a:p>
              <a:pPr marL="0" lvl="0" indent="0" algn="ctr" defTabSz="1022350">
                <a:lnSpc>
                  <a:spcPct val="90000"/>
                </a:lnSpc>
                <a:spcBef>
                  <a:spcPct val="0"/>
                </a:spcBef>
                <a:spcAft>
                  <a:spcPct val="35000"/>
                </a:spcAft>
                <a:buNone/>
              </a:pPr>
              <a:r>
                <a:rPr lang="uk-UA" sz="2300" kern="1200" dirty="0"/>
                <a:t>6-9 </a:t>
              </a:r>
              <a:r>
                <a:rPr lang="uk-UA" sz="2300" kern="1200" dirty="0" err="1"/>
                <a:t>кл</a:t>
              </a:r>
              <a:endParaRPr lang="ru-RU" sz="2300" kern="1200" dirty="0"/>
            </a:p>
          </p:txBody>
        </p:sp>
        <p:sp>
          <p:nvSpPr>
            <p:cNvPr id="21" name="Овал 20">
              <a:extLst>
                <a:ext uri="{FF2B5EF4-FFF2-40B4-BE49-F238E27FC236}">
                  <a16:creationId xmlns:a16="http://schemas.microsoft.com/office/drawing/2014/main" id="{6AD1CDE7-BA1F-41DB-8FB3-25176BEDF295}"/>
                </a:ext>
              </a:extLst>
            </p:cNvPr>
            <p:cNvSpPr/>
            <p:nvPr/>
          </p:nvSpPr>
          <p:spPr>
            <a:xfrm>
              <a:off x="4948209" y="3068503"/>
              <a:ext cx="622841" cy="622841"/>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Прямоугольник: скругленные верхние углы 21">
              <a:extLst>
                <a:ext uri="{FF2B5EF4-FFF2-40B4-BE49-F238E27FC236}">
                  <a16:creationId xmlns:a16="http://schemas.microsoft.com/office/drawing/2014/main" id="{74ABF444-EB33-4CE8-905E-F5BD12AF72F0}"/>
                </a:ext>
              </a:extLst>
            </p:cNvPr>
            <p:cNvSpPr/>
            <p:nvPr/>
          </p:nvSpPr>
          <p:spPr>
            <a:xfrm>
              <a:off x="5725355" y="1649378"/>
              <a:ext cx="1779546" cy="1328393"/>
            </a:xfrm>
            <a:prstGeom prst="round2SameRect">
              <a:avLst>
                <a:gd name="adj1" fmla="val 8000"/>
                <a:gd name="adj2" fmla="val 0"/>
              </a:avLst>
            </a:prstGeom>
          </p:spPr>
          <p:style>
            <a:lnRef idx="2">
              <a:schemeClr val="accent1">
                <a:shade val="80000"/>
                <a:hueOff val="427150"/>
                <a:satOff val="-35756"/>
                <a:lumOff val="354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Полилиния: фигура 22">
              <a:extLst>
                <a:ext uri="{FF2B5EF4-FFF2-40B4-BE49-F238E27FC236}">
                  <a16:creationId xmlns:a16="http://schemas.microsoft.com/office/drawing/2014/main" id="{8839A3EC-FA48-4F2D-9024-8076140295DA}"/>
                </a:ext>
              </a:extLst>
            </p:cNvPr>
            <p:cNvSpPr/>
            <p:nvPr/>
          </p:nvSpPr>
          <p:spPr>
            <a:xfrm>
              <a:off x="5725355" y="2977772"/>
              <a:ext cx="1779546" cy="571209"/>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p:spPr>
          <p:style>
            <a:lnRef idx="2">
              <a:schemeClr val="accent1">
                <a:shade val="80000"/>
                <a:hueOff val="427150"/>
                <a:satOff val="-35756"/>
                <a:lumOff val="35420"/>
                <a:alphaOff val="0"/>
              </a:schemeClr>
            </a:lnRef>
            <a:fillRef idx="1">
              <a:schemeClr val="accent1">
                <a:shade val="80000"/>
                <a:hueOff val="427150"/>
                <a:satOff val="-35756"/>
                <a:lumOff val="35420"/>
                <a:alphaOff val="0"/>
              </a:schemeClr>
            </a:fillRef>
            <a:effectRef idx="0">
              <a:schemeClr val="accent1">
                <a:shade val="80000"/>
                <a:hueOff val="427150"/>
                <a:satOff val="-35756"/>
                <a:lumOff val="35420"/>
                <a:alphaOff val="0"/>
              </a:schemeClr>
            </a:effectRef>
            <a:fontRef idx="minor">
              <a:schemeClr val="lt1"/>
            </a:fontRef>
          </p:style>
          <p:txBody>
            <a:bodyPr spcFirstLastPara="0" vert="horz" wrap="square" lIns="87630" tIns="0" rIns="555555" bIns="0" numCol="1" spcCol="1270" anchor="ctr" anchorCtr="0">
              <a:noAutofit/>
            </a:bodyPr>
            <a:lstStyle/>
            <a:p>
              <a:pPr marL="0" lvl="0" indent="0" algn="ctr" defTabSz="1022350">
                <a:lnSpc>
                  <a:spcPct val="90000"/>
                </a:lnSpc>
                <a:spcBef>
                  <a:spcPct val="0"/>
                </a:spcBef>
                <a:spcAft>
                  <a:spcPct val="35000"/>
                </a:spcAft>
                <a:buNone/>
              </a:pPr>
              <a:r>
                <a:rPr lang="uk-UA" sz="2300" kern="1200" dirty="0"/>
                <a:t>10-11 </a:t>
              </a:r>
              <a:r>
                <a:rPr lang="uk-UA" sz="2300" kern="1200" dirty="0" err="1"/>
                <a:t>кл</a:t>
              </a:r>
              <a:endParaRPr lang="ru-RU" sz="2300" kern="1200" dirty="0"/>
            </a:p>
          </p:txBody>
        </p:sp>
        <p:sp>
          <p:nvSpPr>
            <p:cNvPr id="24" name="Овал 23">
              <a:extLst>
                <a:ext uri="{FF2B5EF4-FFF2-40B4-BE49-F238E27FC236}">
                  <a16:creationId xmlns:a16="http://schemas.microsoft.com/office/drawing/2014/main" id="{2F2E3FEA-699C-4DD4-8912-7AC27DBE64F5}"/>
                </a:ext>
              </a:extLst>
            </p:cNvPr>
            <p:cNvSpPr/>
            <p:nvPr/>
          </p:nvSpPr>
          <p:spPr>
            <a:xfrm>
              <a:off x="7028897" y="3068503"/>
              <a:ext cx="622841" cy="622841"/>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2" name="TextBox 11">
            <a:extLst>
              <a:ext uri="{FF2B5EF4-FFF2-40B4-BE49-F238E27FC236}">
                <a16:creationId xmlns:a16="http://schemas.microsoft.com/office/drawing/2014/main" id="{C6A9587D-AC43-417F-A3A3-A71FB2F227E1}"/>
              </a:ext>
            </a:extLst>
          </p:cNvPr>
          <p:cNvSpPr txBox="1"/>
          <p:nvPr/>
        </p:nvSpPr>
        <p:spPr>
          <a:xfrm>
            <a:off x="1497697" y="2253767"/>
            <a:ext cx="1488141" cy="400110"/>
          </a:xfrm>
          <a:prstGeom prst="rect">
            <a:avLst/>
          </a:prstGeom>
          <a:noFill/>
        </p:spPr>
        <p:txBody>
          <a:bodyPr wrap="square" rtlCol="0">
            <a:spAutoFit/>
          </a:bodyPr>
          <a:lstStyle/>
          <a:p>
            <a:pPr algn="ctr"/>
            <a:r>
              <a:rPr lang="uk-UA" sz="2000" b="1" dirty="0">
                <a:solidFill>
                  <a:schemeClr val="accent4">
                    <a:lumMod val="50000"/>
                  </a:schemeClr>
                </a:solidFill>
                <a:effectLst>
                  <a:outerShdw blurRad="38100" dist="38100" dir="2700000" algn="tl">
                    <a:srgbClr val="000000">
                      <a:alpha val="43137"/>
                    </a:srgbClr>
                  </a:outerShdw>
                </a:effectLst>
              </a:rPr>
              <a:t>1 години</a:t>
            </a:r>
            <a:endParaRPr lang="ru-RU" sz="2000" b="1" dirty="0">
              <a:solidFill>
                <a:schemeClr val="accent4">
                  <a:lumMod val="50000"/>
                </a:schemeClr>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4DE42799-4812-4B74-8E42-E4ED145C6A60}"/>
              </a:ext>
            </a:extLst>
          </p:cNvPr>
          <p:cNvSpPr txBox="1"/>
          <p:nvPr/>
        </p:nvSpPr>
        <p:spPr>
          <a:xfrm>
            <a:off x="3552443" y="2259900"/>
            <a:ext cx="1577788" cy="400110"/>
          </a:xfrm>
          <a:prstGeom prst="rect">
            <a:avLst/>
          </a:prstGeom>
          <a:noFill/>
        </p:spPr>
        <p:txBody>
          <a:bodyPr wrap="square" rtlCol="0">
            <a:spAutoFit/>
          </a:bodyPr>
          <a:lstStyle/>
          <a:p>
            <a:r>
              <a:rPr lang="uk-UA" sz="2000" b="1" dirty="0">
                <a:solidFill>
                  <a:schemeClr val="accent4">
                    <a:lumMod val="50000"/>
                  </a:schemeClr>
                </a:solidFill>
                <a:effectLst>
                  <a:outerShdw blurRad="38100" dist="38100" dir="2700000" algn="tl">
                    <a:srgbClr val="000000">
                      <a:alpha val="43137"/>
                    </a:srgbClr>
                  </a:outerShdw>
                </a:effectLst>
              </a:rPr>
              <a:t>1,5 години</a:t>
            </a:r>
            <a:endParaRPr lang="ru-RU" sz="2000" b="1" dirty="0">
              <a:solidFill>
                <a:schemeClr val="accent4">
                  <a:lumMod val="50000"/>
                </a:schemeClr>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558EC805-92DD-4A5C-8858-C01E78DEA232}"/>
              </a:ext>
            </a:extLst>
          </p:cNvPr>
          <p:cNvSpPr txBox="1"/>
          <p:nvPr/>
        </p:nvSpPr>
        <p:spPr>
          <a:xfrm>
            <a:off x="5745190" y="2253767"/>
            <a:ext cx="1353669" cy="400110"/>
          </a:xfrm>
          <a:prstGeom prst="rect">
            <a:avLst/>
          </a:prstGeom>
          <a:noFill/>
        </p:spPr>
        <p:txBody>
          <a:bodyPr wrap="square" rtlCol="0">
            <a:spAutoFit/>
          </a:bodyPr>
          <a:lstStyle/>
          <a:p>
            <a:r>
              <a:rPr lang="uk-UA" sz="2000" b="1" dirty="0">
                <a:solidFill>
                  <a:schemeClr val="accent4">
                    <a:lumMod val="50000"/>
                  </a:schemeClr>
                </a:solidFill>
                <a:effectLst>
                  <a:outerShdw blurRad="38100" dist="38100" dir="2700000" algn="tl">
                    <a:srgbClr val="000000">
                      <a:alpha val="43137"/>
                    </a:srgbClr>
                  </a:outerShdw>
                </a:effectLst>
              </a:rPr>
              <a:t>2 години</a:t>
            </a:r>
            <a:endParaRPr lang="ru-RU" sz="20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227637"/>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TotalTime>
  <Words>4767</Words>
  <Application>Microsoft Office PowerPoint</Application>
  <PresentationFormat>Экран (16:9)</PresentationFormat>
  <Paragraphs>386</Paragraphs>
  <Slides>51</Slides>
  <Notes>17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51</vt:i4>
      </vt:variant>
    </vt:vector>
  </HeadingPairs>
  <TitlesOfParts>
    <vt:vector size="61" baseType="lpstr">
      <vt:lpstr>Barlow Light</vt:lpstr>
      <vt:lpstr>Wingdings</vt:lpstr>
      <vt:lpstr>Arial</vt:lpstr>
      <vt:lpstr>Times New Roman</vt:lpstr>
      <vt:lpstr>Calibri</vt:lpstr>
      <vt:lpstr>Century Gothic</vt:lpstr>
      <vt:lpstr>Raleway Thin</vt:lpstr>
      <vt:lpstr>Comfortaa</vt:lpstr>
      <vt:lpstr>Barlow</vt:lpstr>
      <vt:lpstr>Gaoler template</vt:lpstr>
      <vt:lpstr> Моніторинг присутності</vt:lpstr>
      <vt:lpstr>Що нам важливо для комфортної роботи онлайн?</vt:lpstr>
      <vt:lpstr>Що нам важливо для комфортної роботи онлайн?</vt:lpstr>
      <vt:lpstr>Готуємося до 2022/2023 навчального року</vt:lpstr>
      <vt:lpstr>План заходу</vt:lpstr>
      <vt:lpstr>Методичні рекомендації МОН України на 2022/2023 навчальний рік</vt:lpstr>
      <vt:lpstr>У 2022/2023 навчальному році пріоритетними є такі напрями освітньої діяльності</vt:lpstr>
      <vt:lpstr>РЕКОМЕНДУЄМО на початку 2022/2023 н.р. виявити рівень опанування учнями навчального матеріалу, яким вони оволодівали в умовах воєнного часу самостійно або із використанням технологій дистанційного навчання, визначити необхідність організації традиційного повторення вивченого матеріалу за минулий рік, запровадити «коригуюче навчання»</vt:lpstr>
      <vt:lpstr>Тривалість виконання завдань для самопідготовки учнів у позанавчальний час  не рекомендується більше:</vt:lpstr>
      <vt:lpstr>Перший урок в новому навчальному році проводиться на тему «Ми українці: честь і слава незламним!»</vt:lpstr>
      <vt:lpstr>Модельні навчальні програми на рівні закладу освіти мають бути конкретизовані у навчальні програми</vt:lpstr>
      <vt:lpstr>Модельні навчальні програми на рівні закладу освіти мають бути конкретизовані у навчальні програми</vt:lpstr>
      <vt:lpstr>На основі навчальної програми предмета вчитель складає календарно-тематичний план</vt:lpstr>
      <vt:lpstr>ІНСТРУКТИВНО-МЕТОДИЧНІ РЕКОМЕНДАЦІЇ щодо організації освітнього процесу та викладання навчальних предметів у закладах загальної середньої освіти у 2022/2023 навчальному році   Мовно-літературна освітня галузь</vt:lpstr>
      <vt:lpstr>Модельні програми</vt:lpstr>
      <vt:lpstr>На допомогу вчителю</vt:lpstr>
      <vt:lpstr>Модель уроку вивчення сучасних художніх творів</vt:lpstr>
      <vt:lpstr>Презентация PowerPoint</vt:lpstr>
      <vt:lpstr>Українська мова 6-11 клас</vt:lpstr>
      <vt:lpstr>Кількість фронтальних та індивідуальних видів контрольних робіт з української мови</vt:lpstr>
      <vt:lpstr>Зошити з української мови</vt:lpstr>
      <vt:lpstr>Українська література </vt:lpstr>
      <vt:lpstr>Поданий у таблиці розподіл годин є мінімальним і обов’язковим для проведення в кожному семестрі. Учитель-словесник на власний розсуд може збільшити кількість видів контролю відносно рівня підготовленості учнів, особливостей класу тощо</vt:lpstr>
      <vt:lpstr>Зарубіжна література</vt:lpstr>
      <vt:lpstr>Зошит </vt:lpstr>
      <vt:lpstr>Презентация PowerPoint</vt:lpstr>
      <vt:lpstr>Презентация PowerPoint</vt:lpstr>
      <vt:lpstr>Деякі питання  атестації педагогічних працівників</vt:lpstr>
      <vt:lpstr>Типове положення про атестацію педагогічних працівників, затверджене наказом Міністерства освіти і науки України від 06.10.2010 № 930 </vt:lpstr>
      <vt:lpstr>Атестація педагогічних працівників - це система заходів, спрямованих на всебічне та комплексне оцінювання педагогічної діяльності педагогічних працівників (частина перша статті 50 Закону України "Про освіту"). </vt:lpstr>
      <vt:lpstr>Атестація педагогічних працівників </vt:lpstr>
      <vt:lpstr>Атестація педагогічних працівників </vt:lpstr>
      <vt:lpstr>Порядок атестації педагогічних працівників  </vt:lpstr>
      <vt:lpstr>Порядок атестації педагогічних працівників  </vt:lpstr>
      <vt:lpstr>Присвоєння педагогічному працівнику кваліфікаційній категорії </vt:lpstr>
      <vt:lpstr>Умови присвоєння педагогічних звань </vt:lpstr>
      <vt:lpstr>Вимоги, що пред'являються до методичної розробки</vt:lpstr>
      <vt:lpstr>Структура методичної розробки</vt:lpstr>
      <vt:lpstr>Структура методичної розробки</vt:lpstr>
      <vt:lpstr>Структура методичної розробки</vt:lpstr>
      <vt:lpstr>Загальні рекомендації щодо оформлення методичної  розробки</vt:lpstr>
      <vt:lpstr>Загальні рекомендації щодо оформлення методичної  розробки</vt:lpstr>
      <vt:lpstr>Зразки оформлення методичної розробки</vt:lpstr>
      <vt:lpstr>Оформлення навчальної програми гуртка  закладу освіти</vt:lpstr>
      <vt:lpstr> Лист Інституту інноваційних технологій і змісту освіти від 05.06.2013 № 14.1/10-1685  «Про методичні рекомендації щодо змісту та оформлення навчальних програм з позашкільної освіти» </vt:lpstr>
      <vt:lpstr>ТИТУЛЬНА СТОРІНКА містить таку інформацію:</vt:lpstr>
      <vt:lpstr>ПОЯСНЮВАЛЬНА ЗАПИСКА  до програми містить таку інформацію: </vt:lpstr>
      <vt:lpstr>НАВЧАЛЬНО-ТЕМАТИЧНИЙ ПЛАН</vt:lpstr>
      <vt:lpstr>ЗМІСТ ПРОГРАМИ має відповідати таким вимогам: </vt:lpstr>
      <vt:lpstr>ПРОГНОЗОВАНИЙ РЕЗУЛЬТАТ</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user1</dc:creator>
  <cp:lastModifiedBy>user1</cp:lastModifiedBy>
  <cp:revision>97</cp:revision>
  <dcterms:modified xsi:type="dcterms:W3CDTF">2022-08-26T05:46:51Z</dcterms:modified>
</cp:coreProperties>
</file>